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9"/>
  </p:notesMasterIdLst>
  <p:handoutMasterIdLst>
    <p:handoutMasterId r:id="rId30"/>
  </p:handoutMasterIdLst>
  <p:sldIdLst>
    <p:sldId id="337" r:id="rId2"/>
    <p:sldId id="454" r:id="rId3"/>
    <p:sldId id="287" r:id="rId4"/>
    <p:sldId id="463" r:id="rId5"/>
    <p:sldId id="468" r:id="rId6"/>
    <p:sldId id="465" r:id="rId7"/>
    <p:sldId id="427" r:id="rId8"/>
    <p:sldId id="429" r:id="rId9"/>
    <p:sldId id="430" r:id="rId10"/>
    <p:sldId id="431" r:id="rId11"/>
    <p:sldId id="466" r:id="rId12"/>
    <p:sldId id="467" r:id="rId13"/>
    <p:sldId id="469" r:id="rId14"/>
    <p:sldId id="470" r:id="rId15"/>
    <p:sldId id="471" r:id="rId16"/>
    <p:sldId id="472" r:id="rId17"/>
    <p:sldId id="473" r:id="rId18"/>
    <p:sldId id="474" r:id="rId19"/>
    <p:sldId id="475" r:id="rId20"/>
    <p:sldId id="422" r:id="rId21"/>
    <p:sldId id="421" r:id="rId22"/>
    <p:sldId id="476" r:id="rId23"/>
    <p:sldId id="478" r:id="rId24"/>
    <p:sldId id="480" r:id="rId25"/>
    <p:sldId id="479" r:id="rId26"/>
    <p:sldId id="477" r:id="rId27"/>
    <p:sldId id="282" r:id="rId28"/>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2" autoAdjust="0"/>
    <p:restoredTop sz="73169" autoAdjust="0"/>
  </p:normalViewPr>
  <p:slideViewPr>
    <p:cSldViewPr snapToGrid="0">
      <p:cViewPr varScale="1">
        <p:scale>
          <a:sx n="68" d="100"/>
          <a:sy n="68" d="100"/>
        </p:scale>
        <p:origin x="720" y="51"/>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7" d="100"/>
          <a:sy n="77" d="100"/>
        </p:scale>
        <p:origin x="4056"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9048" tIns="49524" rIns="99048" bIns="49524" rtlCol="0"/>
          <a:lstStyle>
            <a:lvl1pPr algn="r">
              <a:defRPr sz="1300"/>
            </a:lvl1pPr>
          </a:lstStyle>
          <a:p>
            <a:fld id="{202C1FBA-CF23-45CA-A289-03E32D160964}" type="datetimeFigureOut">
              <a:rPr lang="zh-CN" altLang="en-US" smtClean="0"/>
              <a:t>2023/11/19</a:t>
            </a:fld>
            <a:endParaRPr lang="zh-CN" altLang="en-US"/>
          </a:p>
        </p:txBody>
      </p:sp>
      <p:sp>
        <p:nvSpPr>
          <p:cNvPr id="4" name="页脚占位符 3"/>
          <p:cNvSpPr>
            <a:spLocks noGrp="1"/>
          </p:cNvSpPr>
          <p:nvPr>
            <p:ph type="ftr" sz="quarter" idx="2"/>
          </p:nvPr>
        </p:nvSpPr>
        <p:spPr>
          <a:xfrm>
            <a:off x="1" y="9721108"/>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5" y="9721108"/>
            <a:ext cx="3076363" cy="513507"/>
          </a:xfrm>
          <a:prstGeom prst="rect">
            <a:avLst/>
          </a:prstGeom>
        </p:spPr>
        <p:txBody>
          <a:bodyPr vert="horz" lIns="99048" tIns="49524" rIns="99048" bIns="49524" rtlCol="0" anchor="b"/>
          <a:lstStyle>
            <a:lvl1pPr algn="r">
              <a:defRPr sz="13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5" y="0"/>
            <a:ext cx="3076363" cy="513508"/>
          </a:xfrm>
          <a:prstGeom prst="rect">
            <a:avLst/>
          </a:prstGeom>
        </p:spPr>
        <p:txBody>
          <a:bodyPr vert="horz" lIns="99048" tIns="49524" rIns="99048" bIns="49524" rtlCol="0"/>
          <a:lstStyle>
            <a:lvl1pPr algn="r">
              <a:defRPr sz="1300"/>
            </a:lvl1pPr>
          </a:lstStyle>
          <a:p>
            <a:fld id="{6D966BD8-0FC1-456F-BDC6-7D0CA8E36566}" type="datetimeFigureOut">
              <a:rPr lang="zh-CN" altLang="en-US" smtClean="0"/>
              <a:t>2023/11/19</a:t>
            </a:fld>
            <a:endParaRPr lang="zh-CN" altLang="en-US"/>
          </a:p>
        </p:txBody>
      </p:sp>
      <p:sp>
        <p:nvSpPr>
          <p:cNvPr id="4" name="幻灯片图像占位符 3"/>
          <p:cNvSpPr>
            <a:spLocks noGrp="1" noRot="1" noChangeAspect="1"/>
          </p:cNvSpPr>
          <p:nvPr>
            <p:ph type="sldImg" idx="2"/>
          </p:nvPr>
        </p:nvSpPr>
        <p:spPr>
          <a:xfrm>
            <a:off x="481013" y="1279525"/>
            <a:ext cx="6137275" cy="3452813"/>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8"/>
            <a:ext cx="5679440" cy="4029878"/>
          </a:xfrm>
          <a:prstGeom prst="rect">
            <a:avLst/>
          </a:prstGeom>
        </p:spPr>
        <p:txBody>
          <a:bodyPr vert="horz" lIns="99048" tIns="49524" rIns="99048" bIns="49524"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21108"/>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5" y="9721108"/>
            <a:ext cx="3076363" cy="513507"/>
          </a:xfrm>
          <a:prstGeom prst="rect">
            <a:avLst/>
          </a:prstGeom>
        </p:spPr>
        <p:txBody>
          <a:bodyPr vert="horz" lIns="99048" tIns="49524" rIns="99048" bIns="49524" rtlCol="0" anchor="b"/>
          <a:lstStyle>
            <a:lvl1pPr algn="r">
              <a:defRPr sz="13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7275" cy="34528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287419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目</a:t>
            </a:r>
            <a:r>
              <a:rPr lang="zh-CN" altLang="zh-CN" sz="1800" dirty="0">
                <a:effectLst/>
                <a:ea typeface="等线" panose="02010600030101010101" pitchFamily="2" charset="-122"/>
                <a:cs typeface="Times New Roman" panose="02020603050405020304" pitchFamily="18" charset="0"/>
              </a:rPr>
              <a:t>前大多数视觉显著性</a:t>
            </a:r>
            <a:r>
              <a:rPr lang="zh-CN" altLang="en-US" sz="1800" dirty="0">
                <a:effectLst/>
                <a:ea typeface="等线" panose="02010600030101010101" pitchFamily="2" charset="-122"/>
                <a:cs typeface="Times New Roman" panose="02020603050405020304" pitchFamily="18" charset="0"/>
              </a:rPr>
              <a:t>预测</a:t>
            </a:r>
            <a:r>
              <a:rPr lang="zh-CN" altLang="zh-CN" sz="1800" dirty="0">
                <a:effectLst/>
                <a:ea typeface="等线" panose="02010600030101010101" pitchFamily="2" charset="-122"/>
                <a:cs typeface="Times New Roman" panose="02020603050405020304" pitchFamily="18" charset="0"/>
              </a:rPr>
              <a:t>模型的研究对象是</a:t>
            </a:r>
            <a:r>
              <a:rPr lang="zh-CN" altLang="en-US" sz="1800" dirty="0">
                <a:effectLst/>
                <a:ea typeface="等线" panose="02010600030101010101" pitchFamily="2" charset="-122"/>
                <a:cs typeface="Times New Roman" panose="02020603050405020304" pitchFamily="18" charset="0"/>
              </a:rPr>
              <a:t>单纯的</a:t>
            </a:r>
            <a:r>
              <a:rPr lang="zh-CN" altLang="zh-CN" sz="1800" dirty="0">
                <a:effectLst/>
                <a:ea typeface="等线" panose="02010600030101010101" pitchFamily="2" charset="-122"/>
                <a:cs typeface="Times New Roman" panose="02020603050405020304" pitchFamily="18" charset="0"/>
              </a:rPr>
              <a:t>图像，并没有结合</a:t>
            </a:r>
            <a:r>
              <a:rPr lang="zh-CN" altLang="en-US" sz="1800" dirty="0">
                <a:effectLst/>
                <a:ea typeface="等线" panose="02010600030101010101" pitchFamily="2" charset="-122"/>
                <a:cs typeface="Times New Roman" panose="02020603050405020304" pitchFamily="18" charset="0"/>
              </a:rPr>
              <a:t>其他</a:t>
            </a:r>
            <a:r>
              <a:rPr lang="zh-CN" altLang="zh-CN" sz="1800" dirty="0">
                <a:effectLst/>
                <a:ea typeface="等线" panose="02010600030101010101" pitchFamily="2" charset="-122"/>
                <a:cs typeface="Times New Roman" panose="02020603050405020304" pitchFamily="18" charset="0"/>
              </a:rPr>
              <a:t>模态</a:t>
            </a:r>
            <a:r>
              <a:rPr lang="zh-CN" altLang="en-US" sz="1800" dirty="0">
                <a:effectLst/>
                <a:ea typeface="等线" panose="02010600030101010101" pitchFamily="2" charset="-122"/>
                <a:cs typeface="Times New Roman" panose="02020603050405020304" pitchFamily="18" charset="0"/>
              </a:rPr>
              <a:t>的数据</a:t>
            </a:r>
            <a:r>
              <a:rPr lang="zh-CN" altLang="zh-CN" sz="1800" dirty="0">
                <a:effectLst/>
                <a:ea typeface="等线" panose="02010600030101010101" pitchFamily="2" charset="-122"/>
                <a:cs typeface="Times New Roman" panose="02020603050405020304" pitchFamily="18" charset="0"/>
              </a:rPr>
              <a:t>进行研究。</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然而在目前的多媒体应用，例如广告、电影和游戏等，图像通常伴随着声音或文字，这些多模态的场景在目前的研究中并不广泛。</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虽然有少数研究讨论了视频观看过程中音频对视觉显著性的影响，而文字描述对视觉显著性的影响目前并没有提出相关的模型。</a:t>
            </a:r>
            <a:endParaRPr lang="en-US" altLang="zh-CN" sz="18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23035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在前期的研究中</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已经发现</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dirty="0">
                <a:effectLst/>
                <a:ea typeface="+mn-ea"/>
                <a:cs typeface="Times New Roman" panose="02020603050405020304" pitchFamily="18" charset="0"/>
              </a:rPr>
              <a:t>如果没有文字描述，视觉注意机制会使人们更多地关注图像中信息丰富和显眼的区域。</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当存在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时，</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视觉显著性</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会被严重影响</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并且</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影响程度取决于描述的对象</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同一图像的不同文字描述</a:t>
            </a:r>
            <a:r>
              <a:rPr lang="zh-CN" altLang="en-US" sz="1800" dirty="0">
                <a:effectLst/>
                <a:ea typeface="等线" panose="02010600030101010101" pitchFamily="2" charset="-122"/>
                <a:cs typeface="Times New Roman" panose="02020603050405020304" pitchFamily="18" charset="0"/>
              </a:rPr>
              <a:t>也</a:t>
            </a:r>
            <a:r>
              <a:rPr lang="zh-CN" altLang="zh-CN" sz="1800" dirty="0">
                <a:effectLst/>
                <a:ea typeface="等线" panose="02010600030101010101" pitchFamily="2" charset="-122"/>
                <a:cs typeface="Times New Roman" panose="02020603050405020304" pitchFamily="18" charset="0"/>
              </a:rPr>
              <a:t>会对视觉注意</a:t>
            </a:r>
            <a:r>
              <a:rPr lang="zh-CN" altLang="en-US" sz="1800" dirty="0">
                <a:effectLst/>
                <a:ea typeface="等线" panose="02010600030101010101" pitchFamily="2" charset="-122"/>
                <a:cs typeface="Times New Roman" panose="02020603050405020304" pitchFamily="18" charset="0"/>
              </a:rPr>
              <a:t>区域</a:t>
            </a:r>
            <a:r>
              <a:rPr lang="zh-CN" altLang="zh-CN" sz="1800" dirty="0">
                <a:effectLst/>
                <a:ea typeface="等线" panose="02010600030101010101" pitchFamily="2" charset="-122"/>
                <a:cs typeface="Times New Roman" panose="02020603050405020304" pitchFamily="18" charset="0"/>
              </a:rPr>
              <a:t>产生不同的影响</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而</a:t>
            </a:r>
            <a:r>
              <a:rPr lang="zh-CN" altLang="zh-CN" sz="1800" dirty="0">
                <a:effectLst/>
                <a:ea typeface="等线" panose="02010600030101010101" pitchFamily="2" charset="-122"/>
                <a:cs typeface="Times New Roman" panose="02020603050405020304" pitchFamily="18" charset="0"/>
              </a:rPr>
              <a:t>现有的显著性预测模型并不能很好的在文本引导条件下得到显著性预测结果。</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146098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为此，研究者构建了基于不同文本描述的显著性数据集。</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955313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收集文本</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图片对的时候包含以下步骤：</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首先从</a:t>
            </a:r>
            <a:r>
              <a:rPr lang="en-US" altLang="zh-CN" sz="1800" dirty="0">
                <a:effectLst/>
                <a:ea typeface="等线" panose="02010600030101010101" pitchFamily="2" charset="-122"/>
                <a:cs typeface="Times New Roman" panose="02020603050405020304" pitchFamily="18" charset="0"/>
              </a:rPr>
              <a:t>MSCOCO</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Flickr30K</a:t>
            </a:r>
            <a:r>
              <a:rPr lang="zh-CN" altLang="en-US" sz="1800" dirty="0">
                <a:effectLst/>
                <a:ea typeface="等线" panose="02010600030101010101" pitchFamily="2" charset="-122"/>
                <a:cs typeface="Times New Roman" panose="02020603050405020304" pitchFamily="18" charset="0"/>
              </a:rPr>
              <a:t>的数据库</a:t>
            </a:r>
            <a:r>
              <a:rPr lang="zh-CN" altLang="zh-CN" sz="1800" dirty="0">
                <a:effectLst/>
                <a:ea typeface="等线" panose="02010600030101010101" pitchFamily="2" charset="-122"/>
                <a:cs typeface="Times New Roman" panose="02020603050405020304" pitchFamily="18" charset="0"/>
              </a:rPr>
              <a:t>中检索了</a:t>
            </a:r>
            <a:r>
              <a:rPr lang="en-US" altLang="zh-CN" sz="1800" dirty="0">
                <a:effectLst/>
                <a:ea typeface="等线" panose="02010600030101010101" pitchFamily="2" charset="-122"/>
                <a:cs typeface="Times New Roman" panose="02020603050405020304" pitchFamily="18" charset="0"/>
              </a:rPr>
              <a:t>4</a:t>
            </a:r>
            <a:r>
              <a:rPr lang="zh-CN" altLang="zh-CN" sz="1800" dirty="0">
                <a:effectLst/>
                <a:ea typeface="等线" panose="02010600030101010101" pitchFamily="2" charset="-122"/>
                <a:cs typeface="Times New Roman" panose="02020603050405020304" pitchFamily="18" charset="0"/>
              </a:rPr>
              <a:t>种场景，包括室内场景、自然场景、城市场景和派对场景。</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根据</a:t>
            </a:r>
            <a:r>
              <a:rPr lang="zh-CN" altLang="en-US" sz="1800" dirty="0">
                <a:effectLst/>
                <a:ea typeface="等线" panose="02010600030101010101" pitchFamily="2" charset="-122"/>
                <a:cs typeface="Times New Roman" panose="02020603050405020304" pitchFamily="18" charset="0"/>
              </a:rPr>
              <a:t>研究</a:t>
            </a:r>
            <a:r>
              <a:rPr lang="zh-CN" altLang="zh-CN" sz="1800" dirty="0">
                <a:effectLst/>
                <a:ea typeface="等线" panose="02010600030101010101" pitchFamily="2" charset="-122"/>
                <a:cs typeface="Times New Roman" panose="02020603050405020304" pitchFamily="18" charset="0"/>
              </a:rPr>
              <a:t>考虑</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手动选择</a:t>
            </a:r>
            <a:r>
              <a:rPr lang="zh-CN" altLang="en-US" sz="1800" dirty="0">
                <a:effectLst/>
                <a:ea typeface="等线" panose="02010600030101010101" pitchFamily="2" charset="-122"/>
                <a:cs typeface="Times New Roman" panose="02020603050405020304" pitchFamily="18" charset="0"/>
              </a:rPr>
              <a:t>其中</a:t>
            </a:r>
            <a:r>
              <a:rPr lang="en-US" altLang="zh-CN" sz="1800" dirty="0">
                <a:effectLst/>
                <a:ea typeface="等线" panose="02010600030101010101" pitchFamily="2" charset="-122"/>
                <a:cs typeface="Times New Roman" panose="02020603050405020304" pitchFamily="18" charset="0"/>
              </a:rPr>
              <a:t>600</a:t>
            </a:r>
            <a:r>
              <a:rPr lang="zh-CN" altLang="zh-CN" sz="1800" dirty="0">
                <a:effectLst/>
                <a:ea typeface="等线" panose="02010600030101010101" pitchFamily="2" charset="-122"/>
                <a:cs typeface="Times New Roman" panose="02020603050405020304" pitchFamily="18" charset="0"/>
              </a:rPr>
              <a:t>张图片：图片不能是存粹的风景照片，且包含两个或两个以上的物体，物体可以彼此分开描述。</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为了</a:t>
            </a:r>
            <a:r>
              <a:rPr lang="zh-CN" altLang="zh-CN" sz="1800" dirty="0">
                <a:effectLst/>
                <a:ea typeface="等线" panose="02010600030101010101" pitchFamily="2" charset="-122"/>
                <a:cs typeface="Times New Roman" panose="02020603050405020304" pitchFamily="18" charset="0"/>
              </a:rPr>
              <a:t>研究图像在不同描述下的视觉显著性，所以对文本进行了手动的编写，共获得</a:t>
            </a:r>
            <a:r>
              <a:rPr lang="en-US" altLang="zh-CN" sz="1800" dirty="0">
                <a:effectLst/>
                <a:ea typeface="等线" panose="02010600030101010101" pitchFamily="2" charset="-122"/>
                <a:cs typeface="Times New Roman" panose="02020603050405020304" pitchFamily="18" charset="0"/>
              </a:rPr>
              <a:t>1200</a:t>
            </a:r>
            <a:r>
              <a:rPr lang="zh-CN" altLang="zh-CN" sz="1800" dirty="0">
                <a:effectLst/>
                <a:ea typeface="等线" panose="02010600030101010101" pitchFamily="2" charset="-122"/>
                <a:cs typeface="Times New Roman" panose="02020603050405020304" pitchFamily="18" charset="0"/>
              </a:rPr>
              <a:t>个图像文本对。</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49833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构建的数据集结构分为四个类别，第一类是对图像的整体描述，第二类是描述显著物体，第三类是描述非显著物体，第四类是同时描述显著物体和非显著物体。</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这里用红框表示出文本描述对应的显著物体，用蓝框表示文字描述对应的非显著物体，用黄框表示显著物体和非显著物体。</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834309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主观实验流程向受试者展示了五个大的实验组</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将</a:t>
            </a:r>
            <a:r>
              <a:rPr lang="en-US" altLang="zh-CN" sz="1800" dirty="0">
                <a:effectLst/>
                <a:ea typeface="等线" panose="02010600030101010101" pitchFamily="2" charset="-122"/>
                <a:cs typeface="Times New Roman" panose="02020603050405020304" pitchFamily="18" charset="0"/>
              </a:rPr>
              <a:t>Type1</a:t>
            </a:r>
            <a:r>
              <a:rPr lang="zh-CN" altLang="zh-CN" sz="1800" dirty="0">
                <a:effectLst/>
                <a:ea typeface="等线" panose="02010600030101010101" pitchFamily="2" charset="-122"/>
                <a:cs typeface="Times New Roman" panose="02020603050405020304" pitchFamily="18" charset="0"/>
              </a:rPr>
              <a:t>到</a:t>
            </a:r>
            <a:r>
              <a:rPr lang="en-US" altLang="zh-CN" sz="1800" dirty="0">
                <a:effectLst/>
                <a:ea typeface="等线" panose="02010600030101010101" pitchFamily="2" charset="-122"/>
                <a:cs typeface="Times New Roman" panose="02020603050405020304" pitchFamily="18" charset="0"/>
              </a:rPr>
              <a:t>Type4</a:t>
            </a:r>
            <a:r>
              <a:rPr lang="zh-CN" altLang="zh-CN" sz="1800" dirty="0">
                <a:effectLst/>
                <a:ea typeface="等线" panose="02010600030101010101" pitchFamily="2" charset="-122"/>
                <a:cs typeface="Times New Roman" panose="02020603050405020304" pitchFamily="18" charset="0"/>
              </a:rPr>
              <a:t>分别设为四组，并将所有纯图片设置为一组。</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两张图像中间会有</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秒的黑色间隔或者文字描述。在主观实验的过程当中，如果被试以前见过这幅图像，他们可能会记住它，这可能会影响所收集数据的可靠性。</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因此</a:t>
            </a:r>
            <a:r>
              <a:rPr lang="zh-CN" altLang="zh-CN" sz="1800" dirty="0">
                <a:effectLst/>
                <a:ea typeface="等线" panose="02010600030101010101" pitchFamily="2" charset="-122"/>
                <a:cs typeface="Times New Roman" panose="02020603050405020304" pitchFamily="18" charset="0"/>
              </a:rPr>
              <a:t>要求参与者首先观看纯图像，并只选择一组文本图像对进行观看。</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1346545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导出实验结果，得到注视点坐标和图像呈现坐标。然后对导出的数据进行处理，计算人眼注视点坐标与图像坐标之间的相对位置，得到</a:t>
            </a:r>
            <a:r>
              <a:rPr lang="en-US" altLang="zh-CN" sz="1800" dirty="0">
                <a:effectLst/>
                <a:ea typeface="等线" panose="02010600030101010101" pitchFamily="2" charset="-122"/>
                <a:cs typeface="Times New Roman" panose="02020603050405020304" pitchFamily="18" charset="0"/>
              </a:rPr>
              <a:t>fixation map</a:t>
            </a:r>
            <a:r>
              <a:rPr lang="zh-CN" altLang="zh-CN"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最后，利用高斯滤波得到注视图对应的显著性图。</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图中绿色的点表示没有文本描述时的注视点，红色点表示根据文本描述而产生的注视点。</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可以得到结论：同一张图的不同描述会对显著图产生影响，并且人眼会对文字描述的对象给予更多的关注。</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4009280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为了帮助同学们使用，这里重新回顾一下这个数据集。</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数据集中一共包含</a:t>
            </a:r>
            <a:r>
              <a:rPr lang="en-US" altLang="zh-CN" dirty="0"/>
              <a:t>1800</a:t>
            </a:r>
            <a:r>
              <a:rPr lang="zh-CN" altLang="en-US" dirty="0"/>
              <a:t>张显著性图，其中</a:t>
            </a:r>
            <a:r>
              <a:rPr lang="en-US" altLang="zh-CN" dirty="0"/>
              <a:t>600</a:t>
            </a:r>
            <a:r>
              <a:rPr lang="zh-CN" altLang="en-US" dirty="0"/>
              <a:t>张为纯图片无文字描述，在数据集中用</a:t>
            </a:r>
            <a:r>
              <a:rPr lang="en-US" altLang="zh-CN" dirty="0"/>
              <a:t>_0</a:t>
            </a:r>
            <a:r>
              <a:rPr lang="zh-CN" altLang="en-US" dirty="0"/>
              <a:t>标注，</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将这</a:t>
            </a:r>
            <a:r>
              <a:rPr lang="en-US" altLang="zh-CN" dirty="0"/>
              <a:t>600</a:t>
            </a:r>
            <a:r>
              <a:rPr lang="zh-CN" altLang="en-US" dirty="0"/>
              <a:t>张分为两部分，一部分图片为采用通用的场景描述，对应论文中的</a:t>
            </a:r>
            <a:r>
              <a:rPr lang="en-US" altLang="zh-CN" dirty="0"/>
              <a:t>type1</a:t>
            </a:r>
            <a:r>
              <a:rPr lang="zh-CN" altLang="en-US" dirty="0"/>
              <a:t>，无后缀，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另一部分为使用三种描述，分为显著非显著同时、非显著、显著</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3980438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下面介绍一下当下研究常用的显著性预测模型</a:t>
            </a:r>
          </a:p>
        </p:txBody>
      </p:sp>
      <p:sp>
        <p:nvSpPr>
          <p:cNvPr id="4" name="灯片编号占位符 3"/>
          <p:cNvSpPr>
            <a:spLocks noGrp="1"/>
          </p:cNvSpPr>
          <p:nvPr>
            <p:ph type="sldNum" sz="quarter" idx="10"/>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2787877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p:sp>
      <p:sp>
        <p:nvSpPr>
          <p:cNvPr id="46083" name="备注占位符 2"/>
          <p:cNvSpPr>
            <a:spLocks noGrp="1" noChangeArrowheads="1"/>
          </p:cNvSpPr>
          <p:nvPr>
            <p:ph type="body" idx="4294967295"/>
          </p:nvPr>
        </p:nvSpPr>
        <p:spPr/>
        <p:txBody>
          <a:bodyPr/>
          <a:lstStyle/>
          <a:p>
            <a:pPr eaLnBrk="1" hangingPunct="1">
              <a:spcBef>
                <a:spcPct val="0"/>
              </a:spcBef>
            </a:pPr>
            <a:r>
              <a:rPr lang="zh-CN" altLang="en-US" b="0" i="0" dirty="0">
                <a:solidFill>
                  <a:srgbClr val="121212"/>
                </a:solidFill>
                <a:effectLst/>
                <a:latin typeface="-apple-system"/>
              </a:rPr>
              <a:t>首先是</a:t>
            </a:r>
            <a:r>
              <a:rPr lang="en-US" altLang="zh-CN" dirty="0" err="1"/>
              <a:t>SalGAN</a:t>
            </a:r>
            <a:r>
              <a:rPr lang="zh-CN" altLang="en-US" dirty="0"/>
              <a:t>，由于属于生成式任务</a:t>
            </a:r>
            <a:endParaRPr lang="en-US" altLang="zh-CN" b="0" i="0" dirty="0">
              <a:solidFill>
                <a:srgbClr val="121212"/>
              </a:solidFill>
              <a:effectLst/>
              <a:latin typeface="-apple-system"/>
            </a:endParaRPr>
          </a:p>
          <a:p>
            <a:pPr eaLnBrk="1" hangingPunct="1">
              <a:spcBef>
                <a:spcPct val="0"/>
              </a:spcBef>
            </a:pPr>
            <a:r>
              <a:rPr lang="en-US" altLang="zh-CN" dirty="0" err="1"/>
              <a:t>SalGAN</a:t>
            </a:r>
            <a:r>
              <a:rPr lang="zh-CN" altLang="en-US" b="0" i="0" dirty="0">
                <a:solidFill>
                  <a:srgbClr val="121212"/>
                </a:solidFill>
                <a:effectLst/>
                <a:latin typeface="-apple-system"/>
              </a:rPr>
              <a:t>使用对抗训练的方式进行视觉显著性的预测。</a:t>
            </a:r>
            <a:endParaRPr lang="en-US" altLang="zh-CN" b="0" i="0" dirty="0">
              <a:solidFill>
                <a:srgbClr val="121212"/>
              </a:solidFill>
              <a:effectLst/>
              <a:latin typeface="-apple-system"/>
            </a:endParaRPr>
          </a:p>
          <a:p>
            <a:pPr eaLnBrk="1" hangingPunct="1">
              <a:spcBef>
                <a:spcPct val="0"/>
              </a:spcBef>
            </a:pPr>
            <a:r>
              <a:rPr lang="zh-CN" altLang="en-US" b="0" i="0" dirty="0">
                <a:solidFill>
                  <a:srgbClr val="121212"/>
                </a:solidFill>
                <a:effectLst/>
                <a:latin typeface="-apple-system"/>
              </a:rPr>
              <a:t>其使用不含全连接层的</a:t>
            </a:r>
            <a:r>
              <a:rPr lang="en-US" altLang="zh-CN" b="0" i="0" dirty="0">
                <a:solidFill>
                  <a:srgbClr val="121212"/>
                </a:solidFill>
                <a:effectLst/>
                <a:latin typeface="-apple-system"/>
              </a:rPr>
              <a:t>VGG16</a:t>
            </a:r>
            <a:r>
              <a:rPr lang="zh-CN" altLang="en-US" b="0" i="0" dirty="0">
                <a:solidFill>
                  <a:srgbClr val="121212"/>
                </a:solidFill>
                <a:effectLst/>
                <a:latin typeface="-apple-system"/>
              </a:rPr>
              <a:t>网络，并且使用</a:t>
            </a:r>
            <a:r>
              <a:rPr lang="en-US" altLang="zh-CN" b="0" i="0" dirty="0" err="1">
                <a:solidFill>
                  <a:srgbClr val="121212"/>
                </a:solidFill>
                <a:effectLst/>
                <a:latin typeface="-apple-system"/>
              </a:rPr>
              <a:t>BCEloss</a:t>
            </a:r>
            <a:r>
              <a:rPr lang="zh-CN" altLang="en-US" b="0" i="0" dirty="0">
                <a:solidFill>
                  <a:srgbClr val="121212"/>
                </a:solidFill>
                <a:effectLst/>
                <a:latin typeface="-apple-system"/>
              </a:rPr>
              <a:t>作为内容损失。</a:t>
            </a:r>
            <a:endParaRPr lang="en-US" altLang="zh-CN" b="0" i="0" dirty="0">
              <a:solidFill>
                <a:srgbClr val="121212"/>
              </a:solidFill>
              <a:effectLst/>
              <a:latin typeface="-apple-system"/>
            </a:endParaRPr>
          </a:p>
          <a:p>
            <a:pPr eaLnBrk="1" hangingPunct="1">
              <a:spcBef>
                <a:spcPct val="0"/>
              </a:spcBef>
            </a:pPr>
            <a:r>
              <a:rPr lang="zh-CN" altLang="en-US" b="0" i="0" dirty="0">
                <a:solidFill>
                  <a:srgbClr val="121212"/>
                </a:solidFill>
                <a:effectLst/>
                <a:latin typeface="-apple-system"/>
              </a:rPr>
              <a:t>生成器的部分为</a:t>
            </a:r>
            <a:r>
              <a:rPr lang="en-US" altLang="zh-CN" b="0" i="0" dirty="0">
                <a:solidFill>
                  <a:srgbClr val="4D4D4D"/>
                </a:solidFill>
                <a:effectLst/>
                <a:latin typeface="-apple-system"/>
              </a:rPr>
              <a:t>Encoder-Decoder</a:t>
            </a:r>
            <a:r>
              <a:rPr lang="zh-CN" altLang="en-US" b="0" i="0" dirty="0">
                <a:solidFill>
                  <a:srgbClr val="4D4D4D"/>
                </a:solidFill>
                <a:effectLst/>
                <a:latin typeface="-apple-system"/>
              </a:rPr>
              <a:t>的架构，</a:t>
            </a:r>
            <a:r>
              <a:rPr lang="zh-CN" altLang="en-US" b="0" i="0" dirty="0">
                <a:solidFill>
                  <a:srgbClr val="121212"/>
                </a:solidFill>
                <a:effectLst/>
                <a:latin typeface="-apple-system"/>
              </a:rPr>
              <a:t>解码器的结构和编码器的结构相同，但是是相反的顺序，并且用池化层取代了上采样层。</a:t>
            </a:r>
            <a:endParaRPr lang="en-US" altLang="zh-CN" b="0" i="0" dirty="0">
              <a:solidFill>
                <a:srgbClr val="121212"/>
              </a:solidFill>
              <a:effectLst/>
              <a:latin typeface="-apple-system"/>
            </a:endParaRPr>
          </a:p>
          <a:p>
            <a:pPr eaLnBrk="1" hangingPunct="1">
              <a:spcBef>
                <a:spcPct val="0"/>
              </a:spcBef>
            </a:pPr>
            <a:r>
              <a:rPr lang="zh-CN" altLang="en-US" b="0" i="0" dirty="0">
                <a:solidFill>
                  <a:srgbClr val="121212"/>
                </a:solidFill>
                <a:effectLst/>
                <a:latin typeface="-apple-system"/>
              </a:rPr>
              <a:t>解码器的权重是随机初始化的，最后的损失是内容损失和对抗损失的和。</a:t>
            </a:r>
            <a:endParaRPr lang="en-US" altLang="zh-CN" dirty="0"/>
          </a:p>
        </p:txBody>
      </p:sp>
      <p:sp>
        <p:nvSpPr>
          <p:cNvPr id="4608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b="1">
                <a:solidFill>
                  <a:srgbClr val="000066"/>
                </a:solidFill>
                <a:latin typeface="Times New Roman" panose="02020603050405020304" pitchFamily="18" charset="0"/>
                <a:ea typeface="黑体" panose="02010609060101010101" pitchFamily="49" charset="-122"/>
              </a:defRPr>
            </a:lvl1pPr>
            <a:lvl2pPr marL="742950" indent="-285750">
              <a:defRPr sz="2500" b="1">
                <a:solidFill>
                  <a:srgbClr val="000066"/>
                </a:solidFill>
                <a:latin typeface="Times New Roman" panose="02020603050405020304" pitchFamily="18" charset="0"/>
                <a:ea typeface="黑体" panose="02010609060101010101" pitchFamily="49" charset="-122"/>
              </a:defRPr>
            </a:lvl2pPr>
            <a:lvl3pPr marL="1143000" indent="-228600">
              <a:defRPr sz="2500" b="1">
                <a:solidFill>
                  <a:srgbClr val="000066"/>
                </a:solidFill>
                <a:latin typeface="Times New Roman" panose="02020603050405020304" pitchFamily="18" charset="0"/>
                <a:ea typeface="黑体" panose="02010609060101010101" pitchFamily="49" charset="-122"/>
              </a:defRPr>
            </a:lvl3pPr>
            <a:lvl4pPr marL="1600200" indent="-228600">
              <a:defRPr sz="2500" b="1">
                <a:solidFill>
                  <a:srgbClr val="000066"/>
                </a:solidFill>
                <a:latin typeface="Times New Roman" panose="02020603050405020304" pitchFamily="18" charset="0"/>
                <a:ea typeface="黑体" panose="02010609060101010101" pitchFamily="49" charset="-122"/>
              </a:defRPr>
            </a:lvl4pPr>
            <a:lvl5pPr marL="2057400" indent="-22860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fld id="{97BF5495-9090-4D97-B5EA-B9B8F30775DE}" type="slidenum">
              <a:rPr lang="en-US" altLang="zh-CN" sz="1200" b="0" smtClean="0">
                <a:solidFill>
                  <a:schemeClr val="tx1"/>
                </a:solidFill>
                <a:latin typeface="Arial" panose="020B0604020202020204" pitchFamily="34" charset="0"/>
                <a:ea typeface="宋体" panose="02010600030101010101" pitchFamily="2" charset="-122"/>
              </a:rPr>
              <a:pPr/>
              <a:t>20</a:t>
            </a:fld>
            <a:endParaRPr lang="en-US" altLang="zh-CN" sz="1200"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338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3001018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idx="4294967295"/>
          </p:nvPr>
        </p:nvSpPr>
        <p:spPr/>
      </p:sp>
      <p:sp>
        <p:nvSpPr>
          <p:cNvPr id="41987" name="备注占位符 2"/>
          <p:cNvSpPr>
            <a:spLocks noGrp="1" noChangeArrowheads="1"/>
          </p:cNvSpPr>
          <p:nvPr>
            <p:ph type="body" idx="4294967295"/>
          </p:nvPr>
        </p:nvSpPr>
        <p:spPr/>
        <p:txBody>
          <a:bodyPr/>
          <a:lstStyle/>
          <a:p>
            <a:pPr eaLnBrk="1" hangingPunct="1">
              <a:spcBef>
                <a:spcPct val="0"/>
              </a:spcBef>
            </a:pPr>
            <a:r>
              <a:rPr lang="zh-CN" altLang="en-US" b="0" i="0" dirty="0">
                <a:solidFill>
                  <a:srgbClr val="121212"/>
                </a:solidFill>
                <a:effectLst/>
                <a:latin typeface="-apple-system"/>
              </a:rPr>
              <a:t>然后是</a:t>
            </a:r>
            <a:r>
              <a:rPr lang="en-US" altLang="zh-CN" dirty="0"/>
              <a:t>SAM</a:t>
            </a:r>
            <a:r>
              <a:rPr lang="zh-CN" altLang="en-US" dirty="0"/>
              <a:t>模型</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b="0" i="0" dirty="0">
                <a:solidFill>
                  <a:srgbClr val="121212"/>
                </a:solidFill>
                <a:effectLst/>
                <a:latin typeface="-apple-system"/>
              </a:rPr>
              <a:t>其是使用卷积</a:t>
            </a:r>
            <a:r>
              <a:rPr lang="en-US" altLang="zh-CN" b="0" i="0" dirty="0">
                <a:solidFill>
                  <a:srgbClr val="121212"/>
                </a:solidFill>
                <a:effectLst/>
                <a:latin typeface="-apple-system"/>
              </a:rPr>
              <a:t>LSTM</a:t>
            </a:r>
            <a:r>
              <a:rPr lang="zh-CN" altLang="en-US" b="0" i="0" dirty="0">
                <a:solidFill>
                  <a:srgbClr val="121212"/>
                </a:solidFill>
                <a:effectLst/>
                <a:latin typeface="-apple-system"/>
              </a:rPr>
              <a:t>反复不断的对显著图进行预测。</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b="0" i="0" dirty="0">
                <a:solidFill>
                  <a:srgbClr val="121212"/>
                </a:solidFill>
                <a:effectLst/>
                <a:latin typeface="-apple-system"/>
              </a:rPr>
              <a:t>基本的</a:t>
            </a:r>
            <a:r>
              <a:rPr lang="en-US" altLang="zh-CN" b="0" i="0" dirty="0">
                <a:solidFill>
                  <a:srgbClr val="121212"/>
                </a:solidFill>
                <a:effectLst/>
                <a:latin typeface="-apple-system"/>
              </a:rPr>
              <a:t>CNN</a:t>
            </a:r>
            <a:r>
              <a:rPr lang="zh-CN" altLang="en-US" b="0" i="0" dirty="0">
                <a:solidFill>
                  <a:srgbClr val="121212"/>
                </a:solidFill>
                <a:effectLst/>
                <a:latin typeface="-apple-system"/>
              </a:rPr>
              <a:t>模型使用膨胀卷积来更好的保留层间的空间信息，使用</a:t>
            </a:r>
            <a:r>
              <a:rPr lang="en-US" altLang="zh-CN" b="0" i="0" dirty="0">
                <a:solidFill>
                  <a:srgbClr val="121212"/>
                </a:solidFill>
                <a:effectLst/>
                <a:latin typeface="-apple-system"/>
              </a:rPr>
              <a:t>ImageNet</a:t>
            </a:r>
            <a:r>
              <a:rPr lang="zh-CN" altLang="en-US" b="0" i="0" dirty="0">
                <a:solidFill>
                  <a:srgbClr val="121212"/>
                </a:solidFill>
                <a:effectLst/>
                <a:latin typeface="-apple-system"/>
              </a:rPr>
              <a:t>上的权重进行初始化。</a:t>
            </a:r>
            <a:endParaRPr lang="en-US" altLang="zh-CN" b="0" i="0" dirty="0">
              <a:solidFill>
                <a:srgbClr val="121212"/>
              </a:solidFill>
              <a:effectLst/>
              <a:latin typeface="-apple-system"/>
            </a:endParaRPr>
          </a:p>
          <a:p>
            <a:pPr eaLnBrk="1" hangingPunct="1">
              <a:spcBef>
                <a:spcPct val="0"/>
              </a:spcBef>
            </a:pPr>
            <a:r>
              <a:rPr lang="zh-CN" altLang="en-US" b="0" i="0" dirty="0">
                <a:solidFill>
                  <a:srgbClr val="121212"/>
                </a:solidFill>
                <a:effectLst/>
                <a:latin typeface="-apple-system"/>
              </a:rPr>
              <a:t>作者还通过在模型中使用一系列可学习的</a:t>
            </a:r>
            <a:r>
              <a:rPr lang="en-US" altLang="zh-CN" b="0" i="0" dirty="0">
                <a:solidFill>
                  <a:srgbClr val="121212"/>
                </a:solidFill>
                <a:effectLst/>
                <a:latin typeface="-apple-system"/>
              </a:rPr>
              <a:t>Gaussian</a:t>
            </a:r>
            <a:r>
              <a:rPr lang="zh-CN" altLang="en-US" b="0" i="0" dirty="0">
                <a:solidFill>
                  <a:srgbClr val="121212"/>
                </a:solidFill>
                <a:effectLst/>
                <a:latin typeface="-apple-system"/>
              </a:rPr>
              <a:t>参数来模拟摄影时的图像中心先验。</a:t>
            </a:r>
            <a:endParaRPr lang="en-US" altLang="zh-CN" b="0" i="0" dirty="0">
              <a:solidFill>
                <a:srgbClr val="121212"/>
              </a:solidFill>
              <a:effectLst/>
              <a:latin typeface="-apple-system"/>
            </a:endParaRPr>
          </a:p>
          <a:p>
            <a:pPr eaLnBrk="1" hangingPunct="1">
              <a:spcBef>
                <a:spcPct val="0"/>
              </a:spcBef>
            </a:pPr>
            <a:r>
              <a:rPr lang="zh-CN" altLang="en-US" b="0" i="0" dirty="0">
                <a:solidFill>
                  <a:srgbClr val="121212"/>
                </a:solidFill>
                <a:effectLst/>
                <a:latin typeface="-apple-system"/>
              </a:rPr>
              <a:t>使用三个较为流行的显著性评估指标（</a:t>
            </a:r>
            <a:r>
              <a:rPr lang="en-US" altLang="zh-CN" b="0" i="0" dirty="0">
                <a:solidFill>
                  <a:srgbClr val="121212"/>
                </a:solidFill>
                <a:effectLst/>
                <a:latin typeface="-apple-system"/>
              </a:rPr>
              <a:t>NSS, CC, </a:t>
            </a:r>
            <a:r>
              <a:rPr lang="zh-CN" altLang="en-US" b="0" i="0" dirty="0">
                <a:solidFill>
                  <a:srgbClr val="121212"/>
                </a:solidFill>
                <a:effectLst/>
                <a:latin typeface="-apple-system"/>
              </a:rPr>
              <a:t>和 </a:t>
            </a:r>
            <a:r>
              <a:rPr lang="en-US" altLang="zh-CN" b="0" i="0" dirty="0">
                <a:solidFill>
                  <a:srgbClr val="121212"/>
                </a:solidFill>
                <a:effectLst/>
                <a:latin typeface="-apple-system"/>
              </a:rPr>
              <a:t>KL</a:t>
            </a:r>
            <a:r>
              <a:rPr lang="zh-CN" altLang="en-US" b="0" i="0" dirty="0">
                <a:solidFill>
                  <a:srgbClr val="121212"/>
                </a:solidFill>
                <a:effectLst/>
                <a:latin typeface="-apple-system"/>
              </a:rPr>
              <a:t>）作为损失函数对参数和</a:t>
            </a:r>
            <a:r>
              <a:rPr lang="en-US" altLang="zh-CN" b="0" i="0" dirty="0">
                <a:solidFill>
                  <a:srgbClr val="121212"/>
                </a:solidFill>
                <a:effectLst/>
                <a:latin typeface="-apple-system"/>
              </a:rPr>
              <a:t>center-priors</a:t>
            </a:r>
            <a:r>
              <a:rPr lang="zh-CN" altLang="en-US" b="0" i="0" dirty="0">
                <a:solidFill>
                  <a:srgbClr val="121212"/>
                </a:solidFill>
                <a:effectLst/>
                <a:latin typeface="-apple-system"/>
              </a:rPr>
              <a:t>进行训练。</a:t>
            </a:r>
            <a:endParaRPr lang="en-US" altLang="zh-CN" b="0" i="0" dirty="0">
              <a:solidFill>
                <a:srgbClr val="121212"/>
              </a:solidFill>
              <a:effectLst/>
              <a:latin typeface="-apple-system"/>
            </a:endParaRPr>
          </a:p>
          <a:p>
            <a:pPr eaLnBrk="1" hangingPunct="1">
              <a:spcBef>
                <a:spcPct val="0"/>
              </a:spcBef>
            </a:pPr>
            <a:r>
              <a:rPr lang="zh-CN" altLang="en-US" b="0" i="0" dirty="0">
                <a:solidFill>
                  <a:srgbClr val="121212"/>
                </a:solidFill>
                <a:effectLst/>
                <a:latin typeface="-apple-system"/>
              </a:rPr>
              <a:t>根据</a:t>
            </a:r>
            <a:r>
              <a:rPr lang="en-US" altLang="zh-CN" b="0" i="0" dirty="0">
                <a:solidFill>
                  <a:srgbClr val="121212"/>
                </a:solidFill>
                <a:effectLst/>
                <a:latin typeface="-apple-system"/>
              </a:rPr>
              <a:t>backbone</a:t>
            </a:r>
            <a:r>
              <a:rPr lang="zh-CN" altLang="en-US" b="0" i="0" dirty="0">
                <a:solidFill>
                  <a:srgbClr val="121212"/>
                </a:solidFill>
                <a:effectLst/>
                <a:latin typeface="-apple-system"/>
              </a:rPr>
              <a:t>的不同，提出了两种模型，一种是基于</a:t>
            </a:r>
            <a:r>
              <a:rPr lang="en-US" altLang="zh-CN" b="0" i="0" dirty="0">
                <a:solidFill>
                  <a:srgbClr val="121212"/>
                </a:solidFill>
                <a:effectLst/>
                <a:latin typeface="-apple-system"/>
              </a:rPr>
              <a:t>VGG-16</a:t>
            </a:r>
            <a:r>
              <a:rPr lang="zh-CN" altLang="en-US" b="0" i="0" dirty="0">
                <a:solidFill>
                  <a:srgbClr val="121212"/>
                </a:solidFill>
                <a:effectLst/>
                <a:latin typeface="-apple-system"/>
              </a:rPr>
              <a:t>的</a:t>
            </a:r>
            <a:r>
              <a:rPr lang="en-US" altLang="zh-CN" b="0" i="0" dirty="0">
                <a:solidFill>
                  <a:srgbClr val="121212"/>
                </a:solidFill>
                <a:effectLst/>
                <a:latin typeface="-apple-system"/>
              </a:rPr>
              <a:t>SAM-VGG</a:t>
            </a:r>
            <a:r>
              <a:rPr lang="zh-CN" altLang="en-US" b="0" i="0" dirty="0">
                <a:solidFill>
                  <a:srgbClr val="121212"/>
                </a:solidFill>
                <a:effectLst/>
                <a:latin typeface="-apple-system"/>
              </a:rPr>
              <a:t>，一种是基于 </a:t>
            </a:r>
            <a:r>
              <a:rPr lang="en-US" altLang="zh-CN" b="0" i="0" dirty="0">
                <a:solidFill>
                  <a:srgbClr val="121212"/>
                </a:solidFill>
                <a:effectLst/>
                <a:latin typeface="-apple-system"/>
              </a:rPr>
              <a:t>ResNet-50</a:t>
            </a:r>
            <a:r>
              <a:rPr lang="zh-CN" altLang="en-US" b="0" i="0" dirty="0">
                <a:solidFill>
                  <a:srgbClr val="121212"/>
                </a:solidFill>
                <a:effectLst/>
                <a:latin typeface="-apple-system"/>
              </a:rPr>
              <a:t>的</a:t>
            </a:r>
            <a:r>
              <a:rPr lang="en-US" altLang="zh-CN" b="0" i="0" dirty="0">
                <a:solidFill>
                  <a:srgbClr val="121212"/>
                </a:solidFill>
                <a:effectLst/>
                <a:latin typeface="-apple-system"/>
              </a:rPr>
              <a:t>SAM-</a:t>
            </a:r>
            <a:r>
              <a:rPr lang="en-US" altLang="zh-CN" b="0" i="0" dirty="0" err="1">
                <a:solidFill>
                  <a:srgbClr val="121212"/>
                </a:solidFill>
                <a:effectLst/>
                <a:latin typeface="-apple-system"/>
              </a:rPr>
              <a:t>ResNet</a:t>
            </a:r>
            <a:r>
              <a:rPr lang="zh-CN" altLang="en-US" b="0" i="0" dirty="0">
                <a:solidFill>
                  <a:srgbClr val="121212"/>
                </a:solidFill>
                <a:effectLst/>
                <a:latin typeface="-apple-system"/>
              </a:rPr>
              <a:t>。</a:t>
            </a:r>
            <a:endParaRPr lang="en-US" altLang="zh-CN" dirty="0"/>
          </a:p>
        </p:txBody>
      </p:sp>
      <p:sp>
        <p:nvSpPr>
          <p:cNvPr id="41988"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b="1">
                <a:solidFill>
                  <a:srgbClr val="000066"/>
                </a:solidFill>
                <a:latin typeface="Times New Roman" panose="02020603050405020304" pitchFamily="18" charset="0"/>
                <a:ea typeface="黑体" panose="02010609060101010101" pitchFamily="49" charset="-122"/>
              </a:defRPr>
            </a:lvl1pPr>
            <a:lvl2pPr marL="742950" indent="-285750">
              <a:defRPr sz="2500" b="1">
                <a:solidFill>
                  <a:srgbClr val="000066"/>
                </a:solidFill>
                <a:latin typeface="Times New Roman" panose="02020603050405020304" pitchFamily="18" charset="0"/>
                <a:ea typeface="黑体" panose="02010609060101010101" pitchFamily="49" charset="-122"/>
              </a:defRPr>
            </a:lvl2pPr>
            <a:lvl3pPr marL="1143000" indent="-228600">
              <a:defRPr sz="2500" b="1">
                <a:solidFill>
                  <a:srgbClr val="000066"/>
                </a:solidFill>
                <a:latin typeface="Times New Roman" panose="02020603050405020304" pitchFamily="18" charset="0"/>
                <a:ea typeface="黑体" panose="02010609060101010101" pitchFamily="49" charset="-122"/>
              </a:defRPr>
            </a:lvl3pPr>
            <a:lvl4pPr marL="1600200" indent="-228600">
              <a:defRPr sz="2500" b="1">
                <a:solidFill>
                  <a:srgbClr val="000066"/>
                </a:solidFill>
                <a:latin typeface="Times New Roman" panose="02020603050405020304" pitchFamily="18" charset="0"/>
                <a:ea typeface="黑体" panose="02010609060101010101" pitchFamily="49" charset="-122"/>
              </a:defRPr>
            </a:lvl4pPr>
            <a:lvl5pPr marL="2057400" indent="-22860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fld id="{3EAFCD97-9FC9-43A7-8125-D4EFA36089B5}" type="slidenum">
              <a:rPr lang="en-US" altLang="zh-CN" sz="1200" b="0" smtClean="0">
                <a:solidFill>
                  <a:schemeClr val="tx1"/>
                </a:solidFill>
                <a:latin typeface="Arial" panose="020B0604020202020204" pitchFamily="34" charset="0"/>
                <a:ea typeface="宋体" panose="02010600030101010101" pitchFamily="2" charset="-122"/>
              </a:rPr>
              <a:pPr/>
              <a:t>21</a:t>
            </a:fld>
            <a:endParaRPr lang="en-US" altLang="zh-CN" sz="1200"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95548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3284253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p:sp>
      <p:sp>
        <p:nvSpPr>
          <p:cNvPr id="46083" name="备注占位符 2"/>
          <p:cNvSpPr>
            <a:spLocks noGrp="1" noChangeArrowheads="1"/>
          </p:cNvSpPr>
          <p:nvPr>
            <p:ph type="body" idx="4294967295"/>
          </p:nvPr>
        </p:nvSpPr>
        <p:spPr/>
        <p:txBody>
          <a:bodyPr/>
          <a:lstStyle/>
          <a:p>
            <a:pPr eaLnBrk="1" hangingPunct="1">
              <a:spcBef>
                <a:spcPct val="0"/>
              </a:spcBef>
            </a:pPr>
            <a:endParaRPr lang="en-US" altLang="zh-CN" dirty="0"/>
          </a:p>
        </p:txBody>
      </p:sp>
      <p:sp>
        <p:nvSpPr>
          <p:cNvPr id="4608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b="1">
                <a:solidFill>
                  <a:srgbClr val="000066"/>
                </a:solidFill>
                <a:latin typeface="Times New Roman" panose="02020603050405020304" pitchFamily="18" charset="0"/>
                <a:ea typeface="黑体" panose="02010609060101010101" pitchFamily="49" charset="-122"/>
              </a:defRPr>
            </a:lvl1pPr>
            <a:lvl2pPr marL="742950" indent="-285750">
              <a:defRPr sz="2500" b="1">
                <a:solidFill>
                  <a:srgbClr val="000066"/>
                </a:solidFill>
                <a:latin typeface="Times New Roman" panose="02020603050405020304" pitchFamily="18" charset="0"/>
                <a:ea typeface="黑体" panose="02010609060101010101" pitchFamily="49" charset="-122"/>
              </a:defRPr>
            </a:lvl2pPr>
            <a:lvl3pPr marL="1143000" indent="-228600">
              <a:defRPr sz="2500" b="1">
                <a:solidFill>
                  <a:srgbClr val="000066"/>
                </a:solidFill>
                <a:latin typeface="Times New Roman" panose="02020603050405020304" pitchFamily="18" charset="0"/>
                <a:ea typeface="黑体" panose="02010609060101010101" pitchFamily="49" charset="-122"/>
              </a:defRPr>
            </a:lvl3pPr>
            <a:lvl4pPr marL="1600200" indent="-228600">
              <a:defRPr sz="2500" b="1">
                <a:solidFill>
                  <a:srgbClr val="000066"/>
                </a:solidFill>
                <a:latin typeface="Times New Roman" panose="02020603050405020304" pitchFamily="18" charset="0"/>
                <a:ea typeface="黑体" panose="02010609060101010101" pitchFamily="49" charset="-122"/>
              </a:defRPr>
            </a:lvl4pPr>
            <a:lvl5pPr marL="2057400" indent="-22860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fld id="{97BF5495-9090-4D97-B5EA-B9B8F30775DE}" type="slidenum">
              <a:rPr lang="en-US" altLang="zh-CN" sz="1200" b="0" smtClean="0">
                <a:solidFill>
                  <a:schemeClr val="tx1"/>
                </a:solidFill>
                <a:latin typeface="Arial" panose="020B0604020202020204" pitchFamily="34" charset="0"/>
                <a:ea typeface="宋体" panose="02010600030101010101" pitchFamily="2" charset="-122"/>
              </a:rPr>
              <a:pPr/>
              <a:t>23</a:t>
            </a:fld>
            <a:endParaRPr lang="en-US" altLang="zh-CN" sz="1200"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1500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p:sp>
      <p:sp>
        <p:nvSpPr>
          <p:cNvPr id="46083" name="备注占位符 2"/>
          <p:cNvSpPr>
            <a:spLocks noGrp="1" noChangeArrowheads="1"/>
          </p:cNvSpPr>
          <p:nvPr>
            <p:ph type="body" idx="4294967295"/>
          </p:nvPr>
        </p:nvSpPr>
        <p:spPr/>
        <p:txBody>
          <a:bodyPr/>
          <a:lstStyle/>
          <a:p>
            <a:pPr eaLnBrk="1" hangingPunct="1">
              <a:spcBef>
                <a:spcPct val="0"/>
              </a:spcBef>
            </a:pPr>
            <a:endParaRPr lang="en-US" altLang="zh-CN" dirty="0"/>
          </a:p>
        </p:txBody>
      </p:sp>
      <p:sp>
        <p:nvSpPr>
          <p:cNvPr id="4608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b="1">
                <a:solidFill>
                  <a:srgbClr val="000066"/>
                </a:solidFill>
                <a:latin typeface="Times New Roman" panose="02020603050405020304" pitchFamily="18" charset="0"/>
                <a:ea typeface="黑体" panose="02010609060101010101" pitchFamily="49" charset="-122"/>
              </a:defRPr>
            </a:lvl1pPr>
            <a:lvl2pPr marL="742950" indent="-285750">
              <a:defRPr sz="2500" b="1">
                <a:solidFill>
                  <a:srgbClr val="000066"/>
                </a:solidFill>
                <a:latin typeface="Times New Roman" panose="02020603050405020304" pitchFamily="18" charset="0"/>
                <a:ea typeface="黑体" panose="02010609060101010101" pitchFamily="49" charset="-122"/>
              </a:defRPr>
            </a:lvl2pPr>
            <a:lvl3pPr marL="1143000" indent="-228600">
              <a:defRPr sz="2500" b="1">
                <a:solidFill>
                  <a:srgbClr val="000066"/>
                </a:solidFill>
                <a:latin typeface="Times New Roman" panose="02020603050405020304" pitchFamily="18" charset="0"/>
                <a:ea typeface="黑体" panose="02010609060101010101" pitchFamily="49" charset="-122"/>
              </a:defRPr>
            </a:lvl3pPr>
            <a:lvl4pPr marL="1600200" indent="-228600">
              <a:defRPr sz="2500" b="1">
                <a:solidFill>
                  <a:srgbClr val="000066"/>
                </a:solidFill>
                <a:latin typeface="Times New Roman" panose="02020603050405020304" pitchFamily="18" charset="0"/>
                <a:ea typeface="黑体" panose="02010609060101010101" pitchFamily="49" charset="-122"/>
              </a:defRPr>
            </a:lvl4pPr>
            <a:lvl5pPr marL="2057400" indent="-22860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fld id="{97BF5495-9090-4D97-B5EA-B9B8F30775DE}" type="slidenum">
              <a:rPr lang="en-US" altLang="zh-CN" sz="1200" b="0" smtClean="0">
                <a:solidFill>
                  <a:schemeClr val="tx1"/>
                </a:solidFill>
                <a:latin typeface="Arial" panose="020B0604020202020204" pitchFamily="34" charset="0"/>
                <a:ea typeface="宋体" panose="02010600030101010101" pitchFamily="2" charset="-122"/>
              </a:rPr>
              <a:pPr/>
              <a:t>24</a:t>
            </a:fld>
            <a:endParaRPr lang="en-US" altLang="zh-CN" sz="1200"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89854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p:sp>
      <p:sp>
        <p:nvSpPr>
          <p:cNvPr id="46083" name="备注占位符 2"/>
          <p:cNvSpPr>
            <a:spLocks noGrp="1" noChangeArrowheads="1"/>
          </p:cNvSpPr>
          <p:nvPr>
            <p:ph type="body" idx="4294967295"/>
          </p:nvPr>
        </p:nvSpPr>
        <p:spPr/>
        <p:txBody>
          <a:bodyPr/>
          <a:lstStyle/>
          <a:p>
            <a:pPr eaLnBrk="1" hangingPunct="1">
              <a:spcBef>
                <a:spcPct val="0"/>
              </a:spcBef>
            </a:pPr>
            <a:endParaRPr lang="en-US" altLang="zh-CN" dirty="0"/>
          </a:p>
        </p:txBody>
      </p:sp>
      <p:sp>
        <p:nvSpPr>
          <p:cNvPr id="4608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b="1">
                <a:solidFill>
                  <a:srgbClr val="000066"/>
                </a:solidFill>
                <a:latin typeface="Times New Roman" panose="02020603050405020304" pitchFamily="18" charset="0"/>
                <a:ea typeface="黑体" panose="02010609060101010101" pitchFamily="49" charset="-122"/>
              </a:defRPr>
            </a:lvl1pPr>
            <a:lvl2pPr marL="742950" indent="-285750">
              <a:defRPr sz="2500" b="1">
                <a:solidFill>
                  <a:srgbClr val="000066"/>
                </a:solidFill>
                <a:latin typeface="Times New Roman" panose="02020603050405020304" pitchFamily="18" charset="0"/>
                <a:ea typeface="黑体" panose="02010609060101010101" pitchFamily="49" charset="-122"/>
              </a:defRPr>
            </a:lvl2pPr>
            <a:lvl3pPr marL="1143000" indent="-228600">
              <a:defRPr sz="2500" b="1">
                <a:solidFill>
                  <a:srgbClr val="000066"/>
                </a:solidFill>
                <a:latin typeface="Times New Roman" panose="02020603050405020304" pitchFamily="18" charset="0"/>
                <a:ea typeface="黑体" panose="02010609060101010101" pitchFamily="49" charset="-122"/>
              </a:defRPr>
            </a:lvl3pPr>
            <a:lvl4pPr marL="1600200" indent="-228600">
              <a:defRPr sz="2500" b="1">
                <a:solidFill>
                  <a:srgbClr val="000066"/>
                </a:solidFill>
                <a:latin typeface="Times New Roman" panose="02020603050405020304" pitchFamily="18" charset="0"/>
                <a:ea typeface="黑体" panose="02010609060101010101" pitchFamily="49" charset="-122"/>
              </a:defRPr>
            </a:lvl4pPr>
            <a:lvl5pPr marL="2057400" indent="-22860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fld id="{97BF5495-9090-4D97-B5EA-B9B8F30775DE}" type="slidenum">
              <a:rPr lang="en-US" altLang="zh-CN" sz="1200" b="0" smtClean="0">
                <a:solidFill>
                  <a:schemeClr val="tx1"/>
                </a:solidFill>
                <a:latin typeface="Arial" panose="020B0604020202020204" pitchFamily="34" charset="0"/>
                <a:ea typeface="宋体" panose="02010600030101010101" pitchFamily="2" charset="-122"/>
              </a:rPr>
              <a:pPr/>
              <a:t>25</a:t>
            </a:fld>
            <a:endParaRPr lang="en-US" altLang="zh-CN" sz="1200"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21546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270007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7275" cy="34528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358976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自然视觉场景通常是杂乱无章的，包含许多不同的对象，人眼</a:t>
            </a:r>
            <a:r>
              <a:rPr lang="zh-CN" altLang="zh-CN" sz="1800" dirty="0">
                <a:effectLst/>
                <a:ea typeface="等线" panose="02010600030101010101" pitchFamily="2" charset="-122"/>
                <a:cs typeface="Times New Roman" panose="02020603050405020304" pitchFamily="18" charset="0"/>
              </a:rPr>
              <a:t>视觉系统</a:t>
            </a:r>
            <a:r>
              <a:rPr lang="zh-CN" altLang="en-US" sz="1800" dirty="0">
                <a:effectLst/>
                <a:ea typeface="等线" panose="02010600030101010101" pitchFamily="2" charset="-122"/>
                <a:cs typeface="Times New Roman" panose="02020603050405020304" pitchFamily="18" charset="0"/>
              </a:rPr>
              <a:t>通过分配给各个对象不同的注意力处理信息，</a:t>
            </a:r>
            <a:r>
              <a:rPr lang="zh-CN" altLang="zh-CN" sz="1800" dirty="0">
                <a:effectLst/>
                <a:ea typeface="等线" panose="02010600030101010101" pitchFamily="2" charset="-122"/>
                <a:cs typeface="Times New Roman" panose="02020603050405020304" pitchFamily="18" charset="0"/>
              </a:rPr>
              <a:t>帮助我们从复杂场景中快速捕捉感兴趣的区域并完成对场景的理解。</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研究表明，人眼</a:t>
            </a:r>
            <a:r>
              <a:rPr lang="zh-CN" altLang="zh-CN" sz="1800" dirty="0">
                <a:effectLst/>
                <a:ea typeface="等线" panose="02010600030101010101" pitchFamily="2" charset="-122"/>
                <a:cs typeface="Times New Roman" panose="02020603050405020304" pitchFamily="18" charset="0"/>
              </a:rPr>
              <a:t>视觉系统的信息选择策略主要通过两种方法决定：</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）基于任务驱动的自顶向下的方法。即由人自身的“认知因素”，例如知识、预期和目标等，来制约视觉认知模拟过程，从而计算图像区域的显著性。</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2</a:t>
            </a:r>
            <a:r>
              <a:rPr lang="zh-CN" altLang="zh-CN" sz="1800" dirty="0">
                <a:effectLst/>
                <a:ea typeface="等线" panose="02010600030101010101" pitchFamily="2" charset="-122"/>
                <a:cs typeface="Times New Roman" panose="02020603050405020304" pitchFamily="18" charset="0"/>
              </a:rPr>
              <a:t>）基于数据驱动的自底向上的方法，仅基于视觉信号的注意力机制，在无任何先验信息的情况下，利用当前场景的图像特征，例如颜色、对比度和边缘等，来计算图像区域显著性。</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357416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设计视觉注意力或显著性的计算模型旨在预测我们在不同场景中的注意到的位置。</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2315956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视觉显著性有许多应用，例如机器人视觉导航、基于图像内容的图像缩放</a:t>
            </a:r>
            <a:r>
              <a:rPr lang="zh-CN" altLang="en-US" sz="1800" dirty="0">
                <a:effectLst/>
                <a:ea typeface="等线" panose="02010600030101010101" pitchFamily="2" charset="-122"/>
                <a:cs typeface="Times New Roman" panose="02020603050405020304" pitchFamily="18" charset="0"/>
              </a:rPr>
              <a:t>，裁剪等</a:t>
            </a:r>
            <a:endParaRPr lang="en-US" altLang="zh-CN" sz="1800" dirty="0">
              <a:effectLst/>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等线" panose="02010600030101010101" pitchFamily="2" charset="-122"/>
                <a:cs typeface="Times New Roman" panose="02020603050405020304" pitchFamily="18" charset="0"/>
              </a:rPr>
              <a:t>并且在图像</a:t>
            </a:r>
            <a:r>
              <a:rPr lang="zh-CN" altLang="zh-CN" sz="1800" dirty="0">
                <a:effectLst/>
                <a:ea typeface="等线" panose="02010600030101010101" pitchFamily="2" charset="-122"/>
                <a:cs typeface="Times New Roman" panose="02020603050405020304" pitchFamily="18" charset="0"/>
              </a:rPr>
              <a:t>压缩及质量评价等</a:t>
            </a:r>
            <a:r>
              <a:rPr lang="zh-CN" altLang="en-US" sz="1800" dirty="0">
                <a:effectLst/>
                <a:ea typeface="等线" panose="02010600030101010101" pitchFamily="2" charset="-122"/>
                <a:cs typeface="Times New Roman" panose="02020603050405020304" pitchFamily="18" charset="0"/>
              </a:rPr>
              <a:t>也有着重要作用</a:t>
            </a:r>
            <a:r>
              <a:rPr lang="zh-CN" altLang="zh-CN" sz="1800" dirty="0">
                <a:effectLst/>
                <a:ea typeface="等线" panose="02010600030101010101" pitchFamily="2" charset="-122"/>
                <a:cs typeface="Times New Roman" panose="02020603050405020304" pitchFamily="18" charset="0"/>
              </a:rPr>
              <a:t>。</a:t>
            </a:r>
            <a:endParaRPr lang="en-US" altLang="zh-CN"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1580264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视觉注意力或图像显著性数据通常是由眼动仪采集得到，右边几种采集设备</a:t>
            </a:r>
            <a:endParaRPr lang="en-US" altLang="zh-CN" dirty="0"/>
          </a:p>
          <a:p>
            <a:r>
              <a:rPr lang="zh-CN" altLang="en-US" dirty="0"/>
              <a:t>首先采集出的是离散的注视点图</a:t>
            </a:r>
            <a:r>
              <a:rPr lang="en-US" altLang="zh-CN" dirty="0"/>
              <a:t>fixation map</a:t>
            </a:r>
            <a:r>
              <a:rPr lang="zh-CN" altLang="en-US" dirty="0"/>
              <a:t>，</a:t>
            </a:r>
            <a:endParaRPr lang="en-US" altLang="zh-CN" dirty="0"/>
          </a:p>
          <a:p>
            <a:r>
              <a:rPr lang="zh-CN" altLang="en-US" dirty="0"/>
              <a:t>在这些离散的点上用高斯函数卷积得到连续连续的显著性图</a:t>
            </a:r>
            <a:r>
              <a:rPr lang="en-US" altLang="zh-CN" dirty="0"/>
              <a:t>saliency map</a:t>
            </a:r>
            <a:r>
              <a:rPr lang="zh-CN" altLang="en-US" dirty="0"/>
              <a:t>，</a:t>
            </a:r>
            <a:endParaRPr lang="en-US" altLang="zh-CN" dirty="0"/>
          </a:p>
          <a:p>
            <a:r>
              <a:rPr lang="zh-CN" altLang="en-US" dirty="0"/>
              <a:t>这就是</a:t>
            </a:r>
            <a:r>
              <a:rPr lang="en-US" altLang="zh-CN" dirty="0"/>
              <a:t>Ground truth</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386444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而如何评价显著性模型预测的好坏，一个主要的</a:t>
            </a:r>
            <a:r>
              <a:rPr lang="en-US" altLang="zh-CN" dirty="0"/>
              <a:t>Metric</a:t>
            </a:r>
            <a:r>
              <a:rPr lang="zh-CN" altLang="en-US" dirty="0"/>
              <a:t>就是</a:t>
            </a:r>
            <a:r>
              <a:rPr lang="en-US" altLang="zh-CN" dirty="0"/>
              <a:t>AUC</a:t>
            </a:r>
            <a:r>
              <a:rPr lang="zh-CN" altLang="en-US" dirty="0"/>
              <a:t>，</a:t>
            </a:r>
            <a:endParaRPr lang="en-US" altLang="zh-CN" dirty="0"/>
          </a:p>
          <a:p>
            <a:r>
              <a:rPr lang="zh-CN" altLang="en-US" dirty="0"/>
              <a:t>首先，将</a:t>
            </a:r>
            <a:r>
              <a:rPr lang="en-US" altLang="zh-CN" dirty="0"/>
              <a:t>Ground truth</a:t>
            </a:r>
            <a:r>
              <a:rPr lang="zh-CN" altLang="en-US" dirty="0"/>
              <a:t>也就是人标记的显著图的像素二值化，标记为</a:t>
            </a:r>
            <a:r>
              <a:rPr lang="en-US" altLang="zh-CN" dirty="0"/>
              <a:t>255</a:t>
            </a:r>
            <a:r>
              <a:rPr lang="zh-CN" altLang="en-US" dirty="0"/>
              <a:t>或</a:t>
            </a:r>
            <a:r>
              <a:rPr lang="en-US" altLang="zh-CN" dirty="0"/>
              <a:t>0</a:t>
            </a:r>
            <a:r>
              <a:rPr lang="zh-CN" altLang="en-US" dirty="0"/>
              <a:t>，</a:t>
            </a:r>
          </a:p>
          <a:p>
            <a:r>
              <a:rPr lang="zh-CN" altLang="en-US" b="0" dirty="0"/>
              <a:t>这里面阈值通常是任意选择的（以覆盖图片的 </a:t>
            </a:r>
            <a:r>
              <a:rPr lang="en-US" altLang="zh-CN" b="0" dirty="0"/>
              <a:t>20% </a:t>
            </a:r>
            <a:r>
              <a:rPr lang="zh-CN" altLang="en-US" b="0" dirty="0"/>
              <a:t>左右）。</a:t>
            </a:r>
          </a:p>
          <a:p>
            <a:endParaRPr lang="zh-CN" altLang="en-US" b="0"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190960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2</a:t>
            </a:r>
            <a:r>
              <a:rPr lang="zh-CN" altLang="en-US" dirty="0"/>
              <a:t>） 通过给定阈值将模型预测的显著图的像素也标记为</a:t>
            </a:r>
            <a:r>
              <a:rPr lang="en-US" altLang="zh-CN" dirty="0"/>
              <a:t>255</a:t>
            </a:r>
            <a:r>
              <a:rPr lang="zh-CN" altLang="en-US" dirty="0"/>
              <a:t>或</a:t>
            </a:r>
            <a:r>
              <a:rPr lang="en-US" altLang="zh-CN" dirty="0"/>
              <a:t>0</a:t>
            </a:r>
            <a:endParaRPr lang="zh-CN" altLang="en-US" dirty="0"/>
          </a:p>
          <a:p>
            <a:r>
              <a:rPr lang="zh-CN" altLang="en-US" dirty="0"/>
              <a:t>（</a:t>
            </a:r>
            <a:r>
              <a:rPr lang="en-US" altLang="zh-CN" dirty="0"/>
              <a:t>3</a:t>
            </a:r>
            <a:r>
              <a:rPr lang="zh-CN" altLang="en-US" dirty="0"/>
              <a:t>）统计人眼标记显著图和预测显著图之间的准确和不准确的像素数量：</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40179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根据不同图片位置的的类别，分别计算真正率和和假正率，作为</a:t>
            </a:r>
            <a:r>
              <a:rPr lang="en-US" altLang="zh-CN" dirty="0"/>
              <a:t>ROC</a:t>
            </a:r>
            <a:r>
              <a:rPr lang="zh-CN" altLang="en-US" dirty="0"/>
              <a:t>的一个坐标</a:t>
            </a:r>
            <a:endParaRPr lang="en-US" altLang="zh-CN" dirty="0"/>
          </a:p>
          <a:p>
            <a:r>
              <a:rPr lang="zh-CN" altLang="en-US" dirty="0"/>
              <a:t>最后，使用不同的阈值重复这一计算过程，测试所有阈值后停止，得到</a:t>
            </a:r>
            <a:r>
              <a:rPr lang="en-US" altLang="zh-CN" dirty="0"/>
              <a:t>ROC</a:t>
            </a:r>
            <a:r>
              <a:rPr lang="zh-CN" altLang="en-US" dirty="0"/>
              <a:t>曲线</a:t>
            </a:r>
            <a:endParaRPr lang="en-US" altLang="zh-CN" dirty="0"/>
          </a:p>
          <a:p>
            <a:r>
              <a:rPr lang="en-US" altLang="zh-CN" dirty="0"/>
              <a:t>AUC</a:t>
            </a:r>
            <a:r>
              <a:rPr lang="zh-CN" altLang="en-US" dirty="0"/>
              <a:t>值就是</a:t>
            </a:r>
            <a:r>
              <a:rPr lang="en-US" altLang="zh-CN" dirty="0"/>
              <a:t>ROC</a:t>
            </a:r>
            <a:r>
              <a:rPr lang="zh-CN" altLang="en-US" dirty="0"/>
              <a:t>曲线下与坐标轴围成的面积，</a:t>
            </a:r>
            <a:r>
              <a:rPr lang="en-US" altLang="zh-CN" dirty="0"/>
              <a:t>AUC</a:t>
            </a:r>
            <a:r>
              <a:rPr lang="zh-CN" altLang="en-US" dirty="0"/>
              <a:t>越接近</a:t>
            </a:r>
            <a:r>
              <a:rPr lang="en-US" altLang="zh-CN" dirty="0"/>
              <a:t>1</a:t>
            </a:r>
            <a:r>
              <a:rPr lang="zh-CN" altLang="en-US" dirty="0"/>
              <a:t>，真实性越高</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3912698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7122" y="5815086"/>
            <a:ext cx="2518187"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4"/>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2933530"/>
          </a:xfrm>
          <a:prstGeom prst="rect">
            <a:avLst/>
          </a:prstGeom>
          <a:ln>
            <a:noFill/>
          </a:ln>
        </p:spPr>
      </p:pic>
      <p:cxnSp>
        <p:nvCxnSpPr>
          <p:cNvPr id="9" name="直接连接符 8"/>
          <p:cNvCxnSpPr/>
          <p:nvPr/>
        </p:nvCxnSpPr>
        <p:spPr>
          <a:xfrm>
            <a:off x="0" y="293353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4" y="0"/>
            <a:ext cx="12193057" cy="664522"/>
          </a:xfrm>
          <a:prstGeom prst="rect">
            <a:avLst/>
          </a:prstGeom>
        </p:spPr>
      </p:pic>
      <p:sp>
        <p:nvSpPr>
          <p:cNvPr id="15" name="矩形 14"/>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3" y="313205"/>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4" y="0"/>
            <a:ext cx="12193057" cy="664522"/>
          </a:xfrm>
          <a:prstGeom prst="rect">
            <a:avLst/>
          </a:prstGeom>
        </p:spPr>
      </p:pic>
      <p:sp>
        <p:nvSpPr>
          <p:cNvPr id="9" name="矩形 8"/>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349861" y="975600"/>
            <a:ext cx="1140822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7"/>
            <a:ext cx="12192000" cy="332713"/>
          </a:xfrm>
          <a:prstGeom prst="rect">
            <a:avLst/>
          </a:prstGeom>
        </p:spPr>
      </p:pic>
      <p:sp>
        <p:nvSpPr>
          <p:cNvPr id="6" name="文本框 5"/>
          <p:cNvSpPr txBox="1"/>
          <p:nvPr/>
        </p:nvSpPr>
        <p:spPr>
          <a:xfrm>
            <a:off x="11000038" y="31320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11595421" y="313205"/>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349861" y="975600"/>
            <a:ext cx="11421927"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7"/>
            <a:ext cx="12192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3840" userDrawn="1">
          <p15:clr>
            <a:srgbClr val="FBAE40"/>
          </p15:clr>
        </p15:guide>
        <p15:guide id="2" pos="6924" userDrawn="1">
          <p15:clr>
            <a:srgbClr val="FBAE40"/>
          </p15:clr>
        </p15:guide>
        <p15:guide id="5" pos="2160" userDrawn="1">
          <p15:clr>
            <a:srgbClr val="FBAE40"/>
          </p15:clr>
        </p15:guide>
        <p15:guide id="6" pos="3895" userDrawn="1">
          <p15:clr>
            <a:srgbClr val="FBAE40"/>
          </p15:clr>
        </p15:guide>
        <p15:guide id="7" pos="2880" userDrawn="1">
          <p15:clr>
            <a:srgbClr val="FBAE40"/>
          </p15:clr>
        </p15:guide>
        <p15:guide id="8" pos="51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960119"/>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4" y="0"/>
            <a:ext cx="12193057" cy="664522"/>
          </a:xfrm>
          <a:prstGeom prst="rect">
            <a:avLst/>
          </a:prstGeom>
        </p:spPr>
      </p:pic>
      <p:sp>
        <p:nvSpPr>
          <p:cNvPr id="20" name="矩形 19"/>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4" y="0"/>
            <a:ext cx="12193057" cy="664522"/>
          </a:xfrm>
          <a:prstGeom prst="rect">
            <a:avLst/>
          </a:prstGeom>
        </p:spPr>
      </p:pic>
      <p:sp>
        <p:nvSpPr>
          <p:cNvPr id="13" name="矩形 12"/>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4" y="0"/>
            <a:ext cx="12193057" cy="664522"/>
          </a:xfrm>
          <a:prstGeom prst="rect">
            <a:avLst/>
          </a:prstGeom>
        </p:spPr>
      </p:pic>
      <p:sp>
        <p:nvSpPr>
          <p:cNvPr id="22" name="矩形 21"/>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24" name="矩形 23"/>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8" y="31320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349859" y="960119"/>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11595421" y="313205"/>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4" y="0"/>
            <a:ext cx="12193057" cy="664522"/>
          </a:xfrm>
          <a:prstGeom prst="rect">
            <a:avLst/>
          </a:prstGeom>
        </p:spPr>
      </p:pic>
      <p:sp>
        <p:nvSpPr>
          <p:cNvPr id="14" name="矩形 13"/>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9" name="矩形 18"/>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3840" userDrawn="1">
          <p15:clr>
            <a:srgbClr val="FBAE40"/>
          </p15:clr>
        </p15:guide>
        <p15:guide id="2" pos="6924" userDrawn="1">
          <p15:clr>
            <a:srgbClr val="FBAE40"/>
          </p15:clr>
        </p15:guide>
        <p15:guide id="5" pos="2160" userDrawn="1">
          <p15:clr>
            <a:srgbClr val="FBAE40"/>
          </p15:clr>
        </p15:guide>
        <p15:guide id="6" pos="3895" userDrawn="1">
          <p15:clr>
            <a:srgbClr val="FBAE40"/>
          </p15:clr>
        </p15:guide>
        <p15:guide id="7" pos="2880" userDrawn="1">
          <p15:clr>
            <a:srgbClr val="FBAE40"/>
          </p15:clr>
        </p15:guide>
        <p15:guide id="8" pos="519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6" y="5815086"/>
            <a:ext cx="3278293" cy="650876"/>
          </a:xfrm>
          <a:prstGeom prst="rect">
            <a:avLst/>
          </a:prstGeom>
        </p:spPr>
      </p:pic>
      <p:sp>
        <p:nvSpPr>
          <p:cNvPr id="2" name="标题 1"/>
          <p:cNvSpPr>
            <a:spLocks noGrp="1"/>
          </p:cNvSpPr>
          <p:nvPr>
            <p:ph type="title"/>
          </p:nvPr>
        </p:nvSpPr>
        <p:spPr>
          <a:xfrm>
            <a:off x="625501"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500" y="5245251"/>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501"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2"/>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2"/>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
            <a:ext cx="12192000" cy="3012616"/>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679" y="869573"/>
            <a:ext cx="3128664" cy="799946"/>
          </a:xfrm>
          <a:prstGeom prst="rect">
            <a:avLst/>
          </a:prstGeom>
        </p:spPr>
      </p:pic>
      <p:sp>
        <p:nvSpPr>
          <p:cNvPr id="3" name="标题 2"/>
          <p:cNvSpPr>
            <a:spLocks noGrp="1"/>
          </p:cNvSpPr>
          <p:nvPr>
            <p:ph type="title"/>
          </p:nvPr>
        </p:nvSpPr>
        <p:spPr>
          <a:xfrm>
            <a:off x="489008" y="3845379"/>
            <a:ext cx="11213989" cy="926932"/>
          </a:xfrm>
        </p:spPr>
        <p:txBody>
          <a:bodyPr>
            <a:noAutofit/>
          </a:bodyPr>
          <a:lstStyle>
            <a:lvl1pPr algn="ctr">
              <a:defRPr sz="6600" b="1">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3"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2"/>
            <a:ext cx="11162884" cy="574183"/>
          </a:xfrm>
          <a:prstGeom prst="rect">
            <a:avLst/>
          </a:prstGeom>
        </p:spPr>
        <p:txBody>
          <a:bodyPr>
            <a:noAutofit/>
          </a:bodyPr>
          <a:lstStyle>
            <a:lvl1pPr>
              <a:defRPr sz="40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3"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703" y="975600"/>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3"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3"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2"/>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6"/>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613229" cy="460086"/>
          </a:xfrm>
          <a:prstGeom prst="rect">
            <a:avLst/>
          </a:prstGeom>
        </p:spPr>
      </p:pic>
      <p:sp>
        <p:nvSpPr>
          <p:cNvPr id="7" name="矩形 6"/>
          <p:cNvSpPr/>
          <p:nvPr userDrawn="1"/>
        </p:nvSpPr>
        <p:spPr>
          <a:xfrm>
            <a:off x="0" y="6"/>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613229"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3"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2"/>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6"/>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灯片编号占位符 8"/>
          <p:cNvSpPr>
            <a:spLocks noGrp="1"/>
          </p:cNvSpPr>
          <p:nvPr>
            <p:ph type="sldNum" sz="quarter" idx="12"/>
          </p:nvPr>
        </p:nvSpPr>
        <p:spPr>
          <a:xfrm>
            <a:off x="11596803" y="313205"/>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613229" cy="460086"/>
          </a:xfrm>
          <a:prstGeom prst="rect">
            <a:avLst/>
          </a:prstGeom>
        </p:spPr>
      </p:pic>
      <p:sp>
        <p:nvSpPr>
          <p:cNvPr id="11" name="矩形 10"/>
          <p:cNvSpPr/>
          <p:nvPr userDrawn="1"/>
        </p:nvSpPr>
        <p:spPr>
          <a:xfrm>
            <a:off x="0" y="6"/>
            <a:ext cx="12192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矩形 12"/>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文本框 13"/>
          <p:cNvSpPr txBox="1"/>
          <p:nvPr userDrawn="1"/>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700" y="104390"/>
            <a:ext cx="613229"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4"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0259" y="6100776"/>
            <a:ext cx="2000863" cy="518469"/>
          </a:xfrm>
          <a:prstGeom prst="rect">
            <a:avLst/>
          </a:prstGeom>
        </p:spPr>
      </p:pic>
      <p:sp>
        <p:nvSpPr>
          <p:cNvPr id="2" name="标题 1"/>
          <p:cNvSpPr>
            <a:spLocks noGrp="1"/>
          </p:cNvSpPr>
          <p:nvPr>
            <p:ph type="title"/>
          </p:nvPr>
        </p:nvSpPr>
        <p:spPr>
          <a:xfrm>
            <a:off x="431803"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4"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658703" y="975605"/>
            <a:ext cx="11162884"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658703" y="975605"/>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11000038"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11595423"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4" y="0"/>
            <a:ext cx="12193057" cy="664522"/>
          </a:xfrm>
          <a:prstGeom prst="rect">
            <a:avLst/>
          </a:prstGeom>
        </p:spPr>
      </p:pic>
      <p:sp>
        <p:nvSpPr>
          <p:cNvPr id="11" name="矩形 10"/>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6" name="图片 5"/>
          <p:cNvPicPr>
            <a:picLocks noChangeAspect="1"/>
          </p:cNvPicPr>
          <p:nvPr userDrawn="1"/>
        </p:nvPicPr>
        <p:blipFill>
          <a:blip r:embed="rId2"/>
          <a:stretch>
            <a:fillRect/>
          </a:stretch>
        </p:blipFill>
        <p:spPr>
          <a:xfrm>
            <a:off x="4" y="0"/>
            <a:ext cx="12193057" cy="664522"/>
          </a:xfrm>
          <a:prstGeom prst="rect">
            <a:avLst/>
          </a:prstGeom>
        </p:spPr>
      </p:pic>
      <p:sp>
        <p:nvSpPr>
          <p:cNvPr id="7" name="矩形 6"/>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0" name="矩形 9"/>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4" y="0"/>
            <a:ext cx="12193057" cy="664522"/>
          </a:xfrm>
          <a:prstGeom prst="rect">
            <a:avLst/>
          </a:prstGeom>
        </p:spPr>
      </p:pic>
      <p:sp>
        <p:nvSpPr>
          <p:cNvPr id="6" name="文本占位符 5"/>
          <p:cNvSpPr>
            <a:spLocks noGrp="1"/>
          </p:cNvSpPr>
          <p:nvPr>
            <p:ph type="body" idx="1"/>
          </p:nvPr>
        </p:nvSpPr>
        <p:spPr>
          <a:xfrm>
            <a:off x="551294" y="1673352"/>
            <a:ext cx="1112056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58699" y="168587"/>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20"/>
          <a:stretch>
            <a:fillRect/>
          </a:stretch>
        </p:blipFill>
        <p:spPr>
          <a:xfrm>
            <a:off x="0" y="1231687"/>
            <a:ext cx="12192000" cy="332713"/>
          </a:xfrm>
          <a:prstGeom prst="rect">
            <a:avLst/>
          </a:prstGeom>
        </p:spPr>
      </p:pic>
      <p:sp>
        <p:nvSpPr>
          <p:cNvPr id="4" name="标题占位符 3"/>
          <p:cNvSpPr>
            <a:spLocks noGrp="1"/>
          </p:cNvSpPr>
          <p:nvPr>
            <p:ph type="title"/>
          </p:nvPr>
        </p:nvSpPr>
        <p:spPr>
          <a:xfrm>
            <a:off x="551292" y="863025"/>
            <a:ext cx="11213989"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4" y="0"/>
            <a:ext cx="12193057" cy="664522"/>
          </a:xfrm>
          <a:prstGeom prst="rect">
            <a:avLst/>
          </a:prstGeom>
        </p:spPr>
      </p:pic>
      <p:sp>
        <p:nvSpPr>
          <p:cNvPr id="11" name="矩形 10"/>
          <p:cNvSpPr/>
          <p:nvPr userDrawn="1"/>
        </p:nvSpPr>
        <p:spPr>
          <a:xfrm>
            <a:off x="0" y="6766565"/>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58699" y="168587"/>
            <a:ext cx="1621363"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20"/>
          <a:stretch>
            <a:fillRect/>
          </a:stretch>
        </p:blipFill>
        <p:spPr>
          <a:xfrm>
            <a:off x="0" y="12316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pan.baidu.com/s/12DqeiOq_5taO4AkRdYOXUw?pwd=b2z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an.baidu.com/s/12DqeiOq_5taO4AkRdYOXUw?pwd=b2zu"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 Id="rId9"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2952822"/>
            <a:ext cx="12192000" cy="1633185"/>
          </a:xfrm>
        </p:spPr>
        <p:txBody>
          <a:bodyPr/>
          <a:lstStyle/>
          <a:p>
            <a:pPr>
              <a:lnSpc>
                <a:spcPct val="150000"/>
              </a:lnSpc>
            </a:pPr>
            <a:r>
              <a:rPr lang="zh-CN" altLang="en-US" sz="4400" dirty="0"/>
              <a:t>文本引导的显著性研究</a:t>
            </a:r>
          </a:p>
        </p:txBody>
      </p:sp>
      <p:sp>
        <p:nvSpPr>
          <p:cNvPr id="5" name="副标题 4"/>
          <p:cNvSpPr>
            <a:spLocks noGrp="1"/>
          </p:cNvSpPr>
          <p:nvPr>
            <p:ph type="subTitle" idx="1"/>
          </p:nvPr>
        </p:nvSpPr>
        <p:spPr>
          <a:xfrm>
            <a:off x="4120386" y="4586007"/>
            <a:ext cx="3951228" cy="1434652"/>
          </a:xfrm>
        </p:spPr>
        <p:txBody>
          <a:bodyPr/>
          <a:lstStyle/>
          <a:p>
            <a:pPr marL="0" indent="0">
              <a:lnSpc>
                <a:spcPct val="100000"/>
              </a:lnSpc>
              <a:buNone/>
            </a:pPr>
            <a:r>
              <a:rPr lang="zh-CN" altLang="en-US" dirty="0"/>
              <a:t>图像通信与网络工程研究所</a:t>
            </a:r>
            <a:endParaRPr lang="en-US" altLang="zh-CN" dirty="0"/>
          </a:p>
          <a:p>
            <a:pPr marL="0" indent="0">
              <a:lnSpc>
                <a:spcPct val="100000"/>
              </a:lnSpc>
              <a:buNone/>
            </a:pPr>
            <a:r>
              <a:rPr lang="en-US" altLang="zh-CN" dirty="0"/>
              <a:t>2023.11.18</a:t>
            </a:r>
            <a:endParaRPr lang="zh-CN" altLang="en-US" dirty="0"/>
          </a:p>
        </p:txBody>
      </p:sp>
    </p:spTree>
    <p:extLst>
      <p:ext uri="{BB962C8B-B14F-4D97-AF65-F5344CB8AC3E}">
        <p14:creationId xmlns:p14="http://schemas.microsoft.com/office/powerpoint/2010/main" val="345624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0" y="2101005"/>
            <a:ext cx="7215866" cy="3685289"/>
          </a:xfrm>
          <a:prstGeom prst="rect">
            <a:avLst/>
          </a:prstGeom>
        </p:spPr>
      </p:pic>
      <p:sp>
        <p:nvSpPr>
          <p:cNvPr id="3" name="标题 2"/>
          <p:cNvSpPr>
            <a:spLocks noGrp="1"/>
          </p:cNvSpPr>
          <p:nvPr>
            <p:ph type="title"/>
          </p:nvPr>
        </p:nvSpPr>
        <p:spPr/>
        <p:txBody>
          <a:bodyPr/>
          <a:lstStyle/>
          <a:p>
            <a:r>
              <a:rPr lang="en-US" altLang="zh-CN" dirty="0"/>
              <a:t>Metrics —— AUC</a:t>
            </a:r>
            <a:endParaRPr lang="zh-CN" altLang="en-US" dirty="0"/>
          </a:p>
        </p:txBody>
      </p:sp>
      <p:sp>
        <p:nvSpPr>
          <p:cNvPr id="13" name="矩形 12"/>
          <p:cNvSpPr/>
          <p:nvPr/>
        </p:nvSpPr>
        <p:spPr>
          <a:xfrm>
            <a:off x="265038" y="1727200"/>
            <a:ext cx="5446333" cy="646331"/>
          </a:xfrm>
          <a:prstGeom prst="rect">
            <a:avLst/>
          </a:prstGeom>
        </p:spPr>
        <p:txBody>
          <a:bodyPr wrap="square">
            <a:spAutoFit/>
          </a:bodyPr>
          <a:lstStyle/>
          <a:p>
            <a:r>
              <a:rPr lang="en-US" altLang="zh-CN" dirty="0">
                <a:solidFill>
                  <a:srgbClr val="FF0000"/>
                </a:solidFill>
              </a:rPr>
              <a:t>(3) </a:t>
            </a:r>
            <a:r>
              <a:rPr lang="en-US" altLang="zh-CN" dirty="0"/>
              <a:t>Count the good and bad predictions between human and predicted maps:</a:t>
            </a:r>
            <a:endParaRPr lang="en-US" altLang="zh-CN" dirty="0">
              <a:solidFill>
                <a:srgbClr val="000000"/>
              </a:solidFill>
              <a:latin typeface="LMSans10-Regular"/>
            </a:endParaRPr>
          </a:p>
        </p:txBody>
      </p:sp>
      <p:sp>
        <p:nvSpPr>
          <p:cNvPr id="6" name="矩形 5"/>
          <p:cNvSpPr/>
          <p:nvPr/>
        </p:nvSpPr>
        <p:spPr>
          <a:xfrm>
            <a:off x="265038" y="5786294"/>
            <a:ext cx="8468260" cy="646331"/>
          </a:xfrm>
          <a:prstGeom prst="rect">
            <a:avLst/>
          </a:prstGeom>
        </p:spPr>
        <p:txBody>
          <a:bodyPr wrap="square">
            <a:spAutoFit/>
          </a:bodyPr>
          <a:lstStyle/>
          <a:p>
            <a:r>
              <a:rPr lang="en-US" altLang="zh-CN" dirty="0"/>
              <a:t>True Positive Rate = True Positive / (True </a:t>
            </a:r>
            <a:r>
              <a:rPr lang="en-US" altLang="zh-CN" dirty="0" err="1"/>
              <a:t>Positive+False</a:t>
            </a:r>
            <a:r>
              <a:rPr lang="en-US" altLang="zh-CN" dirty="0"/>
              <a:t> Negative)</a:t>
            </a:r>
          </a:p>
          <a:p>
            <a:r>
              <a:rPr lang="en-US" altLang="zh-CN" dirty="0"/>
              <a:t>False Positive Rate = False Positive / (False </a:t>
            </a:r>
            <a:r>
              <a:rPr lang="en-US" altLang="zh-CN" dirty="0" err="1"/>
              <a:t>Positive+True</a:t>
            </a:r>
            <a:r>
              <a:rPr lang="en-US" altLang="zh-CN" dirty="0"/>
              <a:t> Negative)</a:t>
            </a:r>
            <a:endParaRPr lang="zh-CN" altLang="en-US" dirty="0"/>
          </a:p>
        </p:txBody>
      </p:sp>
      <p:sp>
        <p:nvSpPr>
          <p:cNvPr id="2" name="矩形 1">
            <a:extLst>
              <a:ext uri="{FF2B5EF4-FFF2-40B4-BE49-F238E27FC236}">
                <a16:creationId xmlns:a16="http://schemas.microsoft.com/office/drawing/2014/main" id="{7C3B82A9-0475-6486-DAA5-BD45A2DBD0B5}"/>
              </a:ext>
            </a:extLst>
          </p:cNvPr>
          <p:cNvSpPr/>
          <p:nvPr/>
        </p:nvSpPr>
        <p:spPr>
          <a:xfrm>
            <a:off x="7054769" y="1651859"/>
            <a:ext cx="5137231" cy="646331"/>
          </a:xfrm>
          <a:prstGeom prst="rect">
            <a:avLst/>
          </a:prstGeom>
        </p:spPr>
        <p:txBody>
          <a:bodyPr wrap="square">
            <a:spAutoFit/>
          </a:bodyPr>
          <a:lstStyle/>
          <a:p>
            <a:r>
              <a:rPr lang="en-US" altLang="zh-CN" dirty="0">
                <a:solidFill>
                  <a:srgbClr val="FF0000"/>
                </a:solidFill>
              </a:rPr>
              <a:t>(4) </a:t>
            </a:r>
            <a:r>
              <a:rPr lang="en-US" altLang="zh-CN" dirty="0"/>
              <a:t>Go back to (2) to use another threshold... Stop the process when all thresholds are tested.</a:t>
            </a:r>
            <a:endParaRPr lang="en-US" altLang="zh-CN" dirty="0">
              <a:solidFill>
                <a:srgbClr val="000000"/>
              </a:solidFill>
              <a:latin typeface="LMSans10-Regular"/>
            </a:endParaRPr>
          </a:p>
        </p:txBody>
      </p:sp>
      <p:pic>
        <p:nvPicPr>
          <p:cNvPr id="4" name="图片 3">
            <a:extLst>
              <a:ext uri="{FF2B5EF4-FFF2-40B4-BE49-F238E27FC236}">
                <a16:creationId xmlns:a16="http://schemas.microsoft.com/office/drawing/2014/main" id="{A79C440A-D894-FC91-6E81-1B7BA699CA2E}"/>
              </a:ext>
            </a:extLst>
          </p:cNvPr>
          <p:cNvPicPr>
            <a:picLocks noChangeAspect="1"/>
          </p:cNvPicPr>
          <p:nvPr/>
        </p:nvPicPr>
        <p:blipFill>
          <a:blip r:embed="rId4"/>
          <a:stretch>
            <a:fillRect/>
          </a:stretch>
        </p:blipFill>
        <p:spPr>
          <a:xfrm>
            <a:off x="7274138" y="2510314"/>
            <a:ext cx="4859590" cy="3275980"/>
          </a:xfrm>
          <a:prstGeom prst="rect">
            <a:avLst/>
          </a:prstGeom>
        </p:spPr>
      </p:pic>
      <p:sp>
        <p:nvSpPr>
          <p:cNvPr id="5" name="矩形 4">
            <a:extLst>
              <a:ext uri="{FF2B5EF4-FFF2-40B4-BE49-F238E27FC236}">
                <a16:creationId xmlns:a16="http://schemas.microsoft.com/office/drawing/2014/main" id="{BB21E6AC-C3AB-A399-DE1C-8FB813F2C4F6}"/>
              </a:ext>
            </a:extLst>
          </p:cNvPr>
          <p:cNvSpPr/>
          <p:nvPr/>
        </p:nvSpPr>
        <p:spPr>
          <a:xfrm>
            <a:off x="8426179" y="5883718"/>
            <a:ext cx="2555508" cy="369332"/>
          </a:xfrm>
          <a:prstGeom prst="rect">
            <a:avLst/>
          </a:prstGeom>
        </p:spPr>
        <p:txBody>
          <a:bodyPr wrap="none">
            <a:spAutoFit/>
          </a:bodyPr>
          <a:lstStyle/>
          <a:p>
            <a:r>
              <a:rPr lang="en-US" altLang="zh-CN" dirty="0"/>
              <a:t>AUC (Area Under Curve)</a:t>
            </a:r>
            <a:endParaRPr lang="zh-CN" altLang="en-US" dirty="0"/>
          </a:p>
        </p:txBody>
      </p:sp>
    </p:spTree>
    <p:extLst>
      <p:ext uri="{BB962C8B-B14F-4D97-AF65-F5344CB8AC3E}">
        <p14:creationId xmlns:p14="http://schemas.microsoft.com/office/powerpoint/2010/main" val="361603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Background</a:t>
            </a:r>
            <a:endParaRPr lang="zh-CN" altLang="en-US" dirty="0"/>
          </a:p>
        </p:txBody>
      </p:sp>
      <p:sp>
        <p:nvSpPr>
          <p:cNvPr id="2" name="文本框 1">
            <a:extLst>
              <a:ext uri="{FF2B5EF4-FFF2-40B4-BE49-F238E27FC236}">
                <a16:creationId xmlns:a16="http://schemas.microsoft.com/office/drawing/2014/main" id="{A1FBDEEC-D915-3668-946E-411358773D33}"/>
              </a:ext>
            </a:extLst>
          </p:cNvPr>
          <p:cNvSpPr txBox="1"/>
          <p:nvPr/>
        </p:nvSpPr>
        <p:spPr>
          <a:xfrm>
            <a:off x="641163" y="1975722"/>
            <a:ext cx="5598978" cy="3788473"/>
          </a:xfrm>
          <a:prstGeom prst="rect">
            <a:avLst/>
          </a:prstGeom>
          <a:noFill/>
        </p:spPr>
        <p:txBody>
          <a:bodyPr wrap="square" rtlCol="0">
            <a:spAutoFit/>
          </a:bodyPr>
          <a:lstStyle/>
          <a:p>
            <a:pPr marL="342900" indent="-342900" algn="just">
              <a:lnSpc>
                <a:spcPts val="3200"/>
              </a:lnSpc>
              <a:spcBef>
                <a:spcPts val="600"/>
              </a:spcBef>
              <a:spcAft>
                <a:spcPts val="600"/>
              </a:spcAft>
              <a:buSzPct val="80000"/>
              <a:buFont typeface="Wingdings" panose="05000000000000000000" pitchFamily="2" charset="2"/>
              <a:buChar char="u"/>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0" i="0" dirty="0">
                <a:solidFill>
                  <a:srgbClr val="333333"/>
                </a:solidFill>
                <a:effectLst/>
                <a:latin typeface="Times New Roman" panose="02020603050405020304" pitchFamily="18" charset="0"/>
                <a:cs typeface="Times New Roman" panose="02020603050405020304" pitchFamily="18" charset="0"/>
              </a:rPr>
              <a:t>Research status </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gn="just">
              <a:lnSpc>
                <a:spcPts val="3200"/>
              </a:lnSpc>
              <a:spcBef>
                <a:spcPts val="600"/>
              </a:spcBef>
              <a:spcAft>
                <a:spcPts val="600"/>
              </a:spcAft>
              <a:buSzPct val="80000"/>
              <a:buFont typeface="Wingdings" panose="05000000000000000000" pitchFamily="2" charset="2"/>
              <a:buChar char="Ø"/>
            </a:pPr>
            <a:r>
              <a:rPr lang="en-US" altLang="zh-CN" b="0" i="0" dirty="0">
                <a:solidFill>
                  <a:srgbClr val="333333"/>
                </a:solidFill>
                <a:effectLst/>
                <a:latin typeface="Times New Roman" panose="02020603050405020304" pitchFamily="18" charset="0"/>
                <a:cs typeface="Times New Roman" panose="02020603050405020304" pitchFamily="18" charset="0"/>
              </a:rPr>
              <a:t>Research object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image</a:t>
            </a:r>
          </a:p>
          <a:p>
            <a:pPr marL="800100" lvl="1" indent="-342900" algn="just">
              <a:lnSpc>
                <a:spcPts val="3200"/>
              </a:lnSpc>
              <a:spcBef>
                <a:spcPts val="600"/>
              </a:spcBef>
              <a:spcAft>
                <a:spcPts val="600"/>
              </a:spcAft>
              <a:buSzPct val="80000"/>
              <a:buFont typeface="Wingdings" panose="05000000000000000000" pitchFamily="2" charset="2"/>
              <a:buChar char="Ø"/>
            </a:pPr>
            <a:r>
              <a:rPr lang="en-US" altLang="zh-CN" b="0" i="0" dirty="0">
                <a:solidFill>
                  <a:srgbClr val="333333"/>
                </a:solidFill>
                <a:effectLst/>
                <a:latin typeface="Times New Roman" panose="02020603050405020304" pitchFamily="18" charset="0"/>
                <a:cs typeface="Times New Roman" panose="02020603050405020304" pitchFamily="18" charset="0"/>
              </a:rPr>
              <a:t>Multimedia applications: multimodal scenes (images accompanied by sound or text)</a:t>
            </a:r>
          </a:p>
          <a:p>
            <a:pPr marL="800100" lvl="1" indent="-342900" algn="just">
              <a:lnSpc>
                <a:spcPts val="3200"/>
              </a:lnSpc>
              <a:spcBef>
                <a:spcPts val="600"/>
              </a:spcBef>
              <a:spcAft>
                <a:spcPts val="600"/>
              </a:spcAft>
              <a:buSzPct val="80000"/>
              <a:buFont typeface="Wingdings" panose="05000000000000000000" pitchFamily="2" charset="2"/>
              <a:buChar char="Ø"/>
            </a:pPr>
            <a:r>
              <a:rPr lang="en-US" altLang="zh-CN" b="0" i="0" dirty="0">
                <a:solidFill>
                  <a:srgbClr val="333333"/>
                </a:solidFill>
                <a:effectLst/>
                <a:latin typeface="Times New Roman" panose="02020603050405020304" pitchFamily="18" charset="0"/>
                <a:cs typeface="Times New Roman" panose="02020603050405020304" pitchFamily="18" charset="0"/>
              </a:rPr>
              <a:t>Literature research: The influence of audio on visual saliency has been studied, while no relevant model has been proposed for the influence of text description on visual saliency.</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D6F70BC3-E145-9947-4A43-15DCF1F429E2}"/>
              </a:ext>
            </a:extLst>
          </p:cNvPr>
          <p:cNvPicPr>
            <a:picLocks noChangeAspect="1"/>
          </p:cNvPicPr>
          <p:nvPr/>
        </p:nvPicPr>
        <p:blipFill>
          <a:blip r:embed="rId3"/>
          <a:stretch>
            <a:fillRect/>
          </a:stretch>
        </p:blipFill>
        <p:spPr>
          <a:xfrm>
            <a:off x="6726363" y="2206240"/>
            <a:ext cx="4909850" cy="3677478"/>
          </a:xfrm>
          <a:prstGeom prst="rect">
            <a:avLst/>
          </a:prstGeom>
        </p:spPr>
      </p:pic>
    </p:spTree>
    <p:extLst>
      <p:ext uri="{BB962C8B-B14F-4D97-AF65-F5344CB8AC3E}">
        <p14:creationId xmlns:p14="http://schemas.microsoft.com/office/powerpoint/2010/main" val="1539355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Background</a:t>
            </a:r>
            <a:endParaRPr lang="zh-CN" altLang="en-US" dirty="0"/>
          </a:p>
        </p:txBody>
      </p:sp>
      <p:pic>
        <p:nvPicPr>
          <p:cNvPr id="4" name="图片 3">
            <a:extLst>
              <a:ext uri="{FF2B5EF4-FFF2-40B4-BE49-F238E27FC236}">
                <a16:creationId xmlns:a16="http://schemas.microsoft.com/office/drawing/2014/main" id="{C352698B-3CE4-BCAB-A4E3-EC782EB18C65}"/>
              </a:ext>
            </a:extLst>
          </p:cNvPr>
          <p:cNvPicPr>
            <a:picLocks noChangeAspect="1"/>
          </p:cNvPicPr>
          <p:nvPr/>
        </p:nvPicPr>
        <p:blipFill>
          <a:blip r:embed="rId3"/>
          <a:stretch>
            <a:fillRect/>
          </a:stretch>
        </p:blipFill>
        <p:spPr>
          <a:xfrm>
            <a:off x="862888" y="1548465"/>
            <a:ext cx="10165089" cy="4532511"/>
          </a:xfrm>
          <a:prstGeom prst="rect">
            <a:avLst/>
          </a:prstGeom>
        </p:spPr>
      </p:pic>
      <p:sp>
        <p:nvSpPr>
          <p:cNvPr id="5" name="文本框 4">
            <a:extLst>
              <a:ext uri="{FF2B5EF4-FFF2-40B4-BE49-F238E27FC236}">
                <a16:creationId xmlns:a16="http://schemas.microsoft.com/office/drawing/2014/main" id="{1ACC3047-8F25-E04C-71B5-F29A3602B3B4}"/>
              </a:ext>
            </a:extLst>
          </p:cNvPr>
          <p:cNvSpPr txBox="1"/>
          <p:nvPr/>
        </p:nvSpPr>
        <p:spPr>
          <a:xfrm>
            <a:off x="1085526" y="6106761"/>
            <a:ext cx="10309229" cy="646331"/>
          </a:xfrm>
          <a:prstGeom prst="rect">
            <a:avLst/>
          </a:prstGeom>
          <a:noFill/>
        </p:spPr>
        <p:txBody>
          <a:bodyPr wrap="square">
            <a:spAutoFit/>
          </a:bodyPr>
          <a:lstStyle/>
          <a:p>
            <a:r>
              <a:rPr lang="en-US" altLang="zh-CN" dirty="0"/>
              <a:t>Sun, X. Min, H. Duan, and G. Zhai, “The influence of </a:t>
            </a:r>
            <a:r>
              <a:rPr lang="en-US" altLang="zh-CN" dirty="0" err="1"/>
              <a:t>textguidance</a:t>
            </a:r>
            <a:r>
              <a:rPr lang="en-US" altLang="zh-CN" dirty="0"/>
              <a:t> on visual attention,” in Proceedings of the IEEE International Symposium on Circuits and Systems (ISCAS). IEEE, 2023, pp. 1–5. </a:t>
            </a:r>
            <a:endParaRPr lang="zh-CN" altLang="en-US" dirty="0"/>
          </a:p>
        </p:txBody>
      </p:sp>
    </p:spTree>
    <p:extLst>
      <p:ext uri="{BB962C8B-B14F-4D97-AF65-F5344CB8AC3E}">
        <p14:creationId xmlns:p14="http://schemas.microsoft.com/office/powerpoint/2010/main" val="2855229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2639986" y="1801963"/>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332484" y="22096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580173" y="1773148"/>
            <a:ext cx="4387392" cy="461665"/>
          </a:xfrm>
          <a:prstGeom prst="rect">
            <a:avLst/>
          </a:prstGeom>
          <a:noFill/>
        </p:spPr>
        <p:txBody>
          <a:bodyPr wrap="square" rtlCol="0">
            <a:spAutoFit/>
          </a:bodyPr>
          <a:lstStyle/>
          <a:p>
            <a:r>
              <a:rPr lang="zh-CN" altLang="en-US" sz="2400" dirty="0"/>
              <a:t>研究背景</a:t>
            </a:r>
          </a:p>
        </p:txBody>
      </p:sp>
      <p:grpSp>
        <p:nvGrpSpPr>
          <p:cNvPr id="12" name="组合 11"/>
          <p:cNvGrpSpPr/>
          <p:nvPr/>
        </p:nvGrpSpPr>
        <p:grpSpPr>
          <a:xfrm>
            <a:off x="2639986" y="269666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2</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5" name="直接连接符 14"/>
          <p:cNvCxnSpPr>
            <a:cxnSpLocks/>
            <a:stCxn id="13" idx="6"/>
          </p:cNvCxnSpPr>
          <p:nvPr/>
        </p:nvCxnSpPr>
        <p:spPr>
          <a:xfrm>
            <a:off x="3332484" y="31043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580172" y="2667848"/>
            <a:ext cx="5484318" cy="461665"/>
          </a:xfrm>
          <a:prstGeom prst="rect">
            <a:avLst/>
          </a:prstGeom>
          <a:noFill/>
        </p:spPr>
        <p:txBody>
          <a:bodyPr wrap="square" rtlCol="0">
            <a:spAutoFit/>
          </a:bodyPr>
          <a:lstStyle/>
          <a:p>
            <a:r>
              <a:rPr lang="zh-CN" altLang="en-US" sz="2400" dirty="0"/>
              <a:t>数据集</a:t>
            </a:r>
          </a:p>
        </p:txBody>
      </p:sp>
      <p:grpSp>
        <p:nvGrpSpPr>
          <p:cNvPr id="6" name="组合 5">
            <a:extLst>
              <a:ext uri="{FF2B5EF4-FFF2-40B4-BE49-F238E27FC236}">
                <a16:creationId xmlns:a16="http://schemas.microsoft.com/office/drawing/2014/main" id="{B1C9E044-1322-CC90-7881-A3EE4E09D78C}"/>
              </a:ext>
            </a:extLst>
          </p:cNvPr>
          <p:cNvGrpSpPr/>
          <p:nvPr/>
        </p:nvGrpSpPr>
        <p:grpSpPr>
          <a:xfrm>
            <a:off x="2639986" y="3576653"/>
            <a:ext cx="843427" cy="443226"/>
            <a:chOff x="666810" y="2586037"/>
            <a:chExt cx="468000" cy="245937"/>
          </a:xfrm>
        </p:grpSpPr>
        <p:sp>
          <p:nvSpPr>
            <p:cNvPr id="8" name="Freeform 10">
              <a:extLst>
                <a:ext uri="{FF2B5EF4-FFF2-40B4-BE49-F238E27FC236}">
                  <a16:creationId xmlns:a16="http://schemas.microsoft.com/office/drawing/2014/main" id="{821B512A-FC86-0B84-5E1D-85A48CDAB9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9" name="文本框 8">
              <a:extLst>
                <a:ext uri="{FF2B5EF4-FFF2-40B4-BE49-F238E27FC236}">
                  <a16:creationId xmlns:a16="http://schemas.microsoft.com/office/drawing/2014/main" id="{C5C7DF14-8E2C-9855-B506-F8D386DC5371}"/>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3</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0" name="直接连接符 9">
            <a:extLst>
              <a:ext uri="{FF2B5EF4-FFF2-40B4-BE49-F238E27FC236}">
                <a16:creationId xmlns:a16="http://schemas.microsoft.com/office/drawing/2014/main" id="{CA0BF28B-75B4-9C45-E655-12E0C7D06CB6}"/>
              </a:ext>
            </a:extLst>
          </p:cNvPr>
          <p:cNvCxnSpPr>
            <a:cxnSpLocks/>
            <a:stCxn id="8" idx="6"/>
          </p:cNvCxnSpPr>
          <p:nvPr/>
        </p:nvCxnSpPr>
        <p:spPr>
          <a:xfrm>
            <a:off x="3332484" y="398431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3203C34-0F51-2021-7793-527C3C680413}"/>
              </a:ext>
            </a:extLst>
          </p:cNvPr>
          <p:cNvSpPr txBox="1"/>
          <p:nvPr/>
        </p:nvSpPr>
        <p:spPr>
          <a:xfrm>
            <a:off x="3580172" y="3547838"/>
            <a:ext cx="5484318" cy="461665"/>
          </a:xfrm>
          <a:prstGeom prst="rect">
            <a:avLst/>
          </a:prstGeom>
          <a:noFill/>
        </p:spPr>
        <p:txBody>
          <a:bodyPr wrap="square" rtlCol="0">
            <a:spAutoFit/>
          </a:bodyPr>
          <a:lstStyle/>
          <a:p>
            <a:r>
              <a:rPr lang="zh-CN" altLang="en-US" sz="2400" dirty="0"/>
              <a:t>显著性预测</a:t>
            </a:r>
          </a:p>
        </p:txBody>
      </p:sp>
    </p:spTree>
    <p:extLst>
      <p:ext uri="{BB962C8B-B14F-4D97-AF65-F5344CB8AC3E}">
        <p14:creationId xmlns:p14="http://schemas.microsoft.com/office/powerpoint/2010/main" val="1825443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Dataset</a:t>
            </a:r>
            <a:endParaRPr lang="zh-CN" altLang="en-US" dirty="0"/>
          </a:p>
        </p:txBody>
      </p:sp>
      <p:pic>
        <p:nvPicPr>
          <p:cNvPr id="4" name="图片 3">
            <a:extLst>
              <a:ext uri="{FF2B5EF4-FFF2-40B4-BE49-F238E27FC236}">
                <a16:creationId xmlns:a16="http://schemas.microsoft.com/office/drawing/2014/main" id="{5186B157-DE17-BD8D-ABC7-F2B7AE915D10}"/>
              </a:ext>
            </a:extLst>
          </p:cNvPr>
          <p:cNvPicPr>
            <a:picLocks noChangeAspect="1"/>
          </p:cNvPicPr>
          <p:nvPr/>
        </p:nvPicPr>
        <p:blipFill>
          <a:blip r:embed="rId3"/>
          <a:stretch>
            <a:fillRect/>
          </a:stretch>
        </p:blipFill>
        <p:spPr>
          <a:xfrm>
            <a:off x="885381" y="2652620"/>
            <a:ext cx="4393499" cy="3405699"/>
          </a:xfrm>
          <a:prstGeom prst="rect">
            <a:avLst/>
          </a:prstGeom>
        </p:spPr>
      </p:pic>
      <p:sp>
        <p:nvSpPr>
          <p:cNvPr id="5" name="文本框 4">
            <a:extLst>
              <a:ext uri="{FF2B5EF4-FFF2-40B4-BE49-F238E27FC236}">
                <a16:creationId xmlns:a16="http://schemas.microsoft.com/office/drawing/2014/main" id="{F0E61845-6522-2BED-6640-13F8BC06FD53}"/>
              </a:ext>
            </a:extLst>
          </p:cNvPr>
          <p:cNvSpPr txBox="1"/>
          <p:nvPr/>
        </p:nvSpPr>
        <p:spPr>
          <a:xfrm>
            <a:off x="419188" y="2130285"/>
            <a:ext cx="5188597" cy="369332"/>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Search 4 scenarios from MSCOCO and Flickr 30K</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45E02FE-48D9-C9FA-ED4D-4C5FC6129859}"/>
              </a:ext>
            </a:extLst>
          </p:cNvPr>
          <p:cNvSpPr txBox="1"/>
          <p:nvPr/>
        </p:nvSpPr>
        <p:spPr>
          <a:xfrm>
            <a:off x="5929897" y="2670210"/>
            <a:ext cx="6018263" cy="369332"/>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Choose 600 images based on some practical consideration:</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D01E978-E911-5CD3-224B-798B1C897FF7}"/>
              </a:ext>
            </a:extLst>
          </p:cNvPr>
          <p:cNvSpPr txBox="1"/>
          <p:nvPr/>
        </p:nvSpPr>
        <p:spPr>
          <a:xfrm>
            <a:off x="6209418" y="3155141"/>
            <a:ext cx="5607784" cy="1200329"/>
          </a:xfrm>
          <a:prstGeom prst="rect">
            <a:avLst/>
          </a:prstGeom>
          <a:noFill/>
        </p:spPr>
        <p:txBody>
          <a:bodyPr wrap="square" rtlCol="0">
            <a:spAutoFit/>
          </a:bodyPr>
          <a:lstStyle/>
          <a:p>
            <a:pPr marL="342900" indent="-342900">
              <a:buAutoNum type="arabicParenR"/>
            </a:pPr>
            <a:r>
              <a:rPr lang="en-US" altLang="zh-CN" sz="1800" b="0" i="0" dirty="0">
                <a:solidFill>
                  <a:srgbClr val="000000"/>
                </a:solidFill>
                <a:effectLst/>
                <a:latin typeface="Times New Roman" panose="02020603050405020304" pitchFamily="18" charset="0"/>
                <a:cs typeface="Times New Roman" panose="02020603050405020304" pitchFamily="18" charset="0"/>
              </a:rPr>
              <a:t>were still available for download</a:t>
            </a:r>
          </a:p>
          <a:p>
            <a:pPr marL="342900" indent="-342900">
              <a:buAutoNum type="arabicParenR"/>
            </a:pPr>
            <a:r>
              <a:rPr lang="en-US" altLang="zh-CN" sz="1800" b="0" i="0" dirty="0">
                <a:solidFill>
                  <a:srgbClr val="000000"/>
                </a:solidFill>
                <a:effectLst/>
                <a:latin typeface="Times New Roman" panose="02020603050405020304" pitchFamily="18" charset="0"/>
                <a:cs typeface="Times New Roman" panose="02020603050405020304" pitchFamily="18" charset="0"/>
              </a:rPr>
              <a:t>were not pure landscape photo</a:t>
            </a:r>
          </a:p>
          <a:p>
            <a:pPr marL="342900" indent="-342900">
              <a:buAutoNum type="arabicParenR"/>
            </a:pPr>
            <a:r>
              <a:rPr lang="en-US" altLang="zh-CN" sz="1800" b="0" i="0" dirty="0">
                <a:solidFill>
                  <a:srgbClr val="000000"/>
                </a:solidFill>
                <a:effectLst/>
                <a:latin typeface="Times New Roman" panose="02020603050405020304" pitchFamily="18" charset="0"/>
                <a:cs typeface="Times New Roman" panose="02020603050405020304" pitchFamily="18" charset="0"/>
              </a:rPr>
              <a:t>included two or more objects in the image </a:t>
            </a:r>
          </a:p>
          <a:p>
            <a:pPr marL="342900" indent="-342900">
              <a:buAutoNum type="arabicParenR"/>
            </a:pPr>
            <a:r>
              <a:rPr lang="en-US" altLang="zh-CN" sz="1800" b="0" i="0" dirty="0">
                <a:solidFill>
                  <a:srgbClr val="000000"/>
                </a:solidFill>
                <a:effectLst/>
                <a:latin typeface="Times New Roman" panose="02020603050405020304" pitchFamily="18" charset="0"/>
                <a:cs typeface="Times New Roman" panose="02020603050405020304" pitchFamily="18" charset="0"/>
              </a:rPr>
              <a:t>objects could be described separately from each other</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5F3B5512-D157-6A90-0F76-68A276FE19A3}"/>
              </a:ext>
            </a:extLst>
          </p:cNvPr>
          <p:cNvSpPr txBox="1"/>
          <p:nvPr/>
        </p:nvSpPr>
        <p:spPr>
          <a:xfrm>
            <a:off x="5929897" y="4624951"/>
            <a:ext cx="5842915" cy="369332"/>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Provide some text descriptions of the selected images:</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209B362-96A2-3892-668F-464F93C98A6C}"/>
              </a:ext>
            </a:extLst>
          </p:cNvPr>
          <p:cNvSpPr txBox="1"/>
          <p:nvPr/>
        </p:nvSpPr>
        <p:spPr>
          <a:xfrm>
            <a:off x="6235760" y="5109882"/>
            <a:ext cx="227766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1200 text-image pairs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92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Dataset</a:t>
            </a:r>
            <a:endParaRPr lang="zh-CN" altLang="en-US" dirty="0"/>
          </a:p>
        </p:txBody>
      </p:sp>
      <p:pic>
        <p:nvPicPr>
          <p:cNvPr id="12" name="图片 11">
            <a:extLst>
              <a:ext uri="{FF2B5EF4-FFF2-40B4-BE49-F238E27FC236}">
                <a16:creationId xmlns:a16="http://schemas.microsoft.com/office/drawing/2014/main" id="{CAB08078-B92D-BCB6-6CC9-1587FDF9C692}"/>
              </a:ext>
            </a:extLst>
          </p:cNvPr>
          <p:cNvPicPr>
            <a:picLocks noChangeAspect="1"/>
          </p:cNvPicPr>
          <p:nvPr/>
        </p:nvPicPr>
        <p:blipFill>
          <a:blip r:embed="rId3"/>
          <a:stretch>
            <a:fillRect/>
          </a:stretch>
        </p:blipFill>
        <p:spPr>
          <a:xfrm>
            <a:off x="1461848" y="1548465"/>
            <a:ext cx="9268303" cy="2095067"/>
          </a:xfrm>
          <a:prstGeom prst="rect">
            <a:avLst/>
          </a:prstGeom>
        </p:spPr>
      </p:pic>
      <p:pic>
        <p:nvPicPr>
          <p:cNvPr id="13" name="图片 12">
            <a:extLst>
              <a:ext uri="{FF2B5EF4-FFF2-40B4-BE49-F238E27FC236}">
                <a16:creationId xmlns:a16="http://schemas.microsoft.com/office/drawing/2014/main" id="{D17B178E-1AFD-6D24-381D-8E3B8601CC06}"/>
              </a:ext>
            </a:extLst>
          </p:cNvPr>
          <p:cNvPicPr>
            <a:picLocks noChangeAspect="1"/>
          </p:cNvPicPr>
          <p:nvPr/>
        </p:nvPicPr>
        <p:blipFill rotWithShape="1">
          <a:blip r:embed="rId4"/>
          <a:srcRect b="52106"/>
          <a:stretch/>
        </p:blipFill>
        <p:spPr>
          <a:xfrm>
            <a:off x="284458" y="3545057"/>
            <a:ext cx="5391855" cy="3078065"/>
          </a:xfrm>
          <a:prstGeom prst="rect">
            <a:avLst/>
          </a:prstGeom>
        </p:spPr>
      </p:pic>
      <p:pic>
        <p:nvPicPr>
          <p:cNvPr id="14" name="图片 13">
            <a:extLst>
              <a:ext uri="{FF2B5EF4-FFF2-40B4-BE49-F238E27FC236}">
                <a16:creationId xmlns:a16="http://schemas.microsoft.com/office/drawing/2014/main" id="{57C577B7-2522-F667-0866-17919B2125D4}"/>
              </a:ext>
            </a:extLst>
          </p:cNvPr>
          <p:cNvPicPr>
            <a:picLocks noChangeAspect="1"/>
          </p:cNvPicPr>
          <p:nvPr/>
        </p:nvPicPr>
        <p:blipFill rotWithShape="1">
          <a:blip r:embed="rId4"/>
          <a:srcRect t="47568"/>
          <a:stretch/>
        </p:blipFill>
        <p:spPr>
          <a:xfrm>
            <a:off x="6383018" y="3599947"/>
            <a:ext cx="5054016" cy="3158606"/>
          </a:xfrm>
          <a:prstGeom prst="rect">
            <a:avLst/>
          </a:prstGeom>
        </p:spPr>
      </p:pic>
    </p:spTree>
    <p:extLst>
      <p:ext uri="{BB962C8B-B14F-4D97-AF65-F5344CB8AC3E}">
        <p14:creationId xmlns:p14="http://schemas.microsoft.com/office/powerpoint/2010/main" val="4108547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Dataset</a:t>
            </a:r>
            <a:endParaRPr lang="zh-CN" altLang="en-US" dirty="0"/>
          </a:p>
        </p:txBody>
      </p:sp>
      <p:pic>
        <p:nvPicPr>
          <p:cNvPr id="4" name="图片 3">
            <a:extLst>
              <a:ext uri="{FF2B5EF4-FFF2-40B4-BE49-F238E27FC236}">
                <a16:creationId xmlns:a16="http://schemas.microsoft.com/office/drawing/2014/main" id="{404A3D62-AEE3-E65C-4CE3-7EEA3D89EFAC}"/>
              </a:ext>
            </a:extLst>
          </p:cNvPr>
          <p:cNvPicPr>
            <a:picLocks noChangeAspect="1"/>
          </p:cNvPicPr>
          <p:nvPr/>
        </p:nvPicPr>
        <p:blipFill>
          <a:blip r:embed="rId3"/>
          <a:stretch>
            <a:fillRect/>
          </a:stretch>
        </p:blipFill>
        <p:spPr>
          <a:xfrm>
            <a:off x="5455781" y="2220021"/>
            <a:ext cx="6297775" cy="3584582"/>
          </a:xfrm>
          <a:prstGeom prst="rect">
            <a:avLst/>
          </a:prstGeom>
        </p:spPr>
      </p:pic>
      <p:sp>
        <p:nvSpPr>
          <p:cNvPr id="5" name="文本框 4">
            <a:extLst>
              <a:ext uri="{FF2B5EF4-FFF2-40B4-BE49-F238E27FC236}">
                <a16:creationId xmlns:a16="http://schemas.microsoft.com/office/drawing/2014/main" id="{874F540F-347E-0CB5-5020-D9D62FB01B7A}"/>
              </a:ext>
            </a:extLst>
          </p:cNvPr>
          <p:cNvSpPr txBox="1"/>
          <p:nvPr/>
        </p:nvSpPr>
        <p:spPr>
          <a:xfrm>
            <a:off x="497020" y="2304152"/>
            <a:ext cx="4737444" cy="3416320"/>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b="0" i="0" dirty="0">
                <a:solidFill>
                  <a:srgbClr val="333333"/>
                </a:solidFill>
                <a:effectLst/>
                <a:latin typeface="Times New Roman" panose="02020603050405020304" pitchFamily="18" charset="0"/>
                <a:cs typeface="Times New Roman" panose="02020603050405020304" pitchFamily="18" charset="0"/>
              </a:rPr>
              <a:t>Five large experiment groups on the user interface were presented to the subjects.</a:t>
            </a:r>
          </a:p>
          <a:p>
            <a:pPr marL="285750" indent="-285750" algn="just">
              <a:buFont typeface="Arial" panose="020B0604020202020204" pitchFamily="34" charset="0"/>
              <a:buChar char="•"/>
            </a:pPr>
            <a:endParaRPr lang="en-US" altLang="zh-CN" dirty="0">
              <a:solidFill>
                <a:srgbClr val="333333"/>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a:solidFill>
                  <a:srgbClr val="333333"/>
                </a:solidFill>
                <a:latin typeface="Times New Roman" panose="02020603050405020304" pitchFamily="18" charset="0"/>
                <a:cs typeface="Times New Roman" panose="02020603050405020304" pitchFamily="18" charset="0"/>
              </a:rPr>
              <a:t>Play each image for four seconds. In pure conditions, there is a black interval of 1 second between each two images as a pause.</a:t>
            </a:r>
          </a:p>
          <a:p>
            <a:pPr marL="285750" indent="-285750" algn="just">
              <a:buFont typeface="Arial" panose="020B0604020202020204" pitchFamily="34" charset="0"/>
              <a:buChar char="•"/>
            </a:pPr>
            <a:endParaRPr lang="en-US" altLang="zh-CN" dirty="0">
              <a:solidFill>
                <a:srgbClr val="333333"/>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a:solidFill>
                  <a:srgbClr val="333333"/>
                </a:solidFill>
                <a:latin typeface="Times New Roman" panose="02020603050405020304" pitchFamily="18" charset="0"/>
                <a:cs typeface="Times New Roman" panose="02020603050405020304" pitchFamily="18" charset="0"/>
              </a:rPr>
              <a:t>Required participants to view pure image before text descriptions.</a:t>
            </a:r>
          </a:p>
          <a:p>
            <a:pPr marL="285750" indent="-285750" algn="just">
              <a:buFont typeface="Arial" panose="020B0604020202020204" pitchFamily="34" charset="0"/>
              <a:buChar char="•"/>
            </a:pPr>
            <a:endParaRPr lang="en-US" altLang="zh-CN" b="0" i="0" dirty="0">
              <a:solidFill>
                <a:srgbClr val="333333"/>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a:solidFill>
                  <a:srgbClr val="333333"/>
                </a:solidFill>
                <a:latin typeface="Times New Roman" panose="02020603050405020304" pitchFamily="18" charset="0"/>
                <a:cs typeface="Times New Roman" panose="02020603050405020304" pitchFamily="18" charset="0"/>
              </a:rPr>
              <a:t>The final sampling rate of each group to be no less than 90%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310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Dataset</a:t>
            </a:r>
            <a:endParaRPr lang="zh-CN" altLang="en-US" dirty="0"/>
          </a:p>
        </p:txBody>
      </p:sp>
      <p:pic>
        <p:nvPicPr>
          <p:cNvPr id="2" name="图片 1">
            <a:extLst>
              <a:ext uri="{FF2B5EF4-FFF2-40B4-BE49-F238E27FC236}">
                <a16:creationId xmlns:a16="http://schemas.microsoft.com/office/drawing/2014/main" id="{C59FAE44-E510-93CB-DA85-6D9B7BB53803}"/>
              </a:ext>
            </a:extLst>
          </p:cNvPr>
          <p:cNvPicPr>
            <a:picLocks noChangeAspect="1"/>
          </p:cNvPicPr>
          <p:nvPr/>
        </p:nvPicPr>
        <p:blipFill rotWithShape="1">
          <a:blip r:embed="rId3"/>
          <a:srcRect b="51878"/>
          <a:stretch/>
        </p:blipFill>
        <p:spPr>
          <a:xfrm>
            <a:off x="0" y="2192249"/>
            <a:ext cx="6218136" cy="3624742"/>
          </a:xfrm>
          <a:prstGeom prst="rect">
            <a:avLst/>
          </a:prstGeom>
        </p:spPr>
      </p:pic>
      <p:pic>
        <p:nvPicPr>
          <p:cNvPr id="7" name="图片 6">
            <a:extLst>
              <a:ext uri="{FF2B5EF4-FFF2-40B4-BE49-F238E27FC236}">
                <a16:creationId xmlns:a16="http://schemas.microsoft.com/office/drawing/2014/main" id="{3A9D43CF-E169-8C23-02E7-2C95E9E181A1}"/>
              </a:ext>
            </a:extLst>
          </p:cNvPr>
          <p:cNvPicPr>
            <a:picLocks noChangeAspect="1"/>
          </p:cNvPicPr>
          <p:nvPr/>
        </p:nvPicPr>
        <p:blipFill rotWithShape="1">
          <a:blip r:embed="rId3"/>
          <a:srcRect t="47901"/>
          <a:stretch/>
        </p:blipFill>
        <p:spPr>
          <a:xfrm>
            <a:off x="6150595" y="2192249"/>
            <a:ext cx="5904411" cy="3726318"/>
          </a:xfrm>
          <a:prstGeom prst="rect">
            <a:avLst/>
          </a:prstGeom>
        </p:spPr>
      </p:pic>
    </p:spTree>
    <p:extLst>
      <p:ext uri="{BB962C8B-B14F-4D97-AF65-F5344CB8AC3E}">
        <p14:creationId xmlns:p14="http://schemas.microsoft.com/office/powerpoint/2010/main" val="204337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401675E-A29D-B9CB-CCDF-7EE4FAF35945}"/>
              </a:ext>
            </a:extLst>
          </p:cNvPr>
          <p:cNvPicPr>
            <a:picLocks noChangeAspect="1"/>
          </p:cNvPicPr>
          <p:nvPr/>
        </p:nvPicPr>
        <p:blipFill>
          <a:blip r:embed="rId3"/>
          <a:stretch>
            <a:fillRect/>
          </a:stretch>
        </p:blipFill>
        <p:spPr>
          <a:xfrm>
            <a:off x="5353350" y="1795225"/>
            <a:ext cx="6838650" cy="1545852"/>
          </a:xfrm>
          <a:prstGeom prst="rect">
            <a:avLst/>
          </a:prstGeom>
        </p:spPr>
      </p:pic>
      <p:sp>
        <p:nvSpPr>
          <p:cNvPr id="3" name="标题 2"/>
          <p:cNvSpPr>
            <a:spLocks noGrp="1"/>
          </p:cNvSpPr>
          <p:nvPr>
            <p:ph type="title"/>
          </p:nvPr>
        </p:nvSpPr>
        <p:spPr/>
        <p:txBody>
          <a:bodyPr/>
          <a:lstStyle/>
          <a:p>
            <a:r>
              <a:rPr lang="en-US" altLang="zh-CN" dirty="0"/>
              <a:t>Dataset</a:t>
            </a:r>
            <a:endParaRPr lang="zh-CN" altLang="en-US" dirty="0"/>
          </a:p>
        </p:txBody>
      </p:sp>
      <p:sp>
        <p:nvSpPr>
          <p:cNvPr id="4" name="文本框 3">
            <a:extLst>
              <a:ext uri="{FF2B5EF4-FFF2-40B4-BE49-F238E27FC236}">
                <a16:creationId xmlns:a16="http://schemas.microsoft.com/office/drawing/2014/main" id="{FB003195-8DA3-B176-CE5B-06380CBB91C7}"/>
              </a:ext>
            </a:extLst>
          </p:cNvPr>
          <p:cNvSpPr txBox="1"/>
          <p:nvPr/>
        </p:nvSpPr>
        <p:spPr>
          <a:xfrm>
            <a:off x="370417" y="1548465"/>
            <a:ext cx="7933096" cy="2152897"/>
          </a:xfrm>
          <a:prstGeom prst="rect">
            <a:avLst/>
          </a:prstGeom>
          <a:noFill/>
        </p:spPr>
        <p:txBody>
          <a:bodyPr wrap="square" rtlCol="0">
            <a:spAutoFit/>
          </a:bodyPr>
          <a:lstStyle/>
          <a:p>
            <a:pPr marL="342900" indent="-342900" algn="just">
              <a:lnSpc>
                <a:spcPts val="3200"/>
              </a:lnSpc>
              <a:spcBef>
                <a:spcPts val="600"/>
              </a:spcBef>
              <a:spcAft>
                <a:spcPts val="600"/>
              </a:spcAft>
              <a:buSzPct val="80000"/>
              <a:buFont typeface="Wingdings" panose="05000000000000000000" pitchFamily="2" charset="2"/>
              <a:buChar char="u"/>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0" i="0" dirty="0">
                <a:solidFill>
                  <a:srgbClr val="333333"/>
                </a:solidFill>
                <a:effectLst/>
                <a:latin typeface="Times New Roman" panose="02020603050405020304" pitchFamily="18" charset="0"/>
                <a:cs typeface="Times New Roman" panose="02020603050405020304" pitchFamily="18" charset="0"/>
              </a:rPr>
              <a:t>SJTU-TIS</a:t>
            </a:r>
            <a:r>
              <a:rPr lang="zh-CN" altLang="en-US" b="0" i="0" dirty="0">
                <a:solidFill>
                  <a:srgbClr val="333333"/>
                </a:solidFill>
                <a:effectLst/>
                <a:latin typeface="Times New Roman" panose="02020603050405020304" pitchFamily="18" charset="0"/>
                <a:cs typeface="Times New Roman" panose="02020603050405020304" pitchFamily="18" charset="0"/>
              </a:rPr>
              <a:t>中的</a:t>
            </a:r>
            <a:r>
              <a:rPr lang="en-US" altLang="zh-CN" b="0" i="0" dirty="0">
                <a:solidFill>
                  <a:srgbClr val="333333"/>
                </a:solidFill>
                <a:effectLst/>
                <a:latin typeface="Times New Roman" panose="02020603050405020304" pitchFamily="18" charset="0"/>
                <a:cs typeface="Times New Roman" panose="02020603050405020304" pitchFamily="18" charset="0"/>
              </a:rPr>
              <a:t>G</a:t>
            </a:r>
            <a:r>
              <a:rPr lang="en-US" altLang="zh-CN" dirty="0">
                <a:solidFill>
                  <a:srgbClr val="333333"/>
                </a:solidFill>
                <a:latin typeface="Times New Roman" panose="02020603050405020304" pitchFamily="18" charset="0"/>
                <a:cs typeface="Times New Roman" panose="02020603050405020304" pitchFamily="18" charset="0"/>
              </a:rPr>
              <a:t>round Truth</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1800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张</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gn="just">
              <a:lnSpc>
                <a:spcPts val="3200"/>
              </a:lnSpc>
              <a:spcBef>
                <a:spcPts val="600"/>
              </a:spcBef>
              <a:spcAft>
                <a:spcPts val="600"/>
              </a:spcAft>
              <a:buSzPct val="80000"/>
              <a:buFont typeface="Wingdings" panose="05000000000000000000" pitchFamily="2" charset="2"/>
              <a:buChar char="Ø"/>
            </a:pPr>
            <a:r>
              <a:rPr lang="zh-CN" altLang="en-US" b="0" i="0" dirty="0">
                <a:solidFill>
                  <a:srgbClr val="333333"/>
                </a:solidFill>
                <a:effectLst/>
                <a:latin typeface="Times New Roman" panose="02020603050405020304" pitchFamily="18" charset="0"/>
                <a:cs typeface="Times New Roman" panose="02020603050405020304" pitchFamily="18" charset="0"/>
              </a:rPr>
              <a:t>纯图片</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600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张</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_0</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gn="just">
              <a:lnSpc>
                <a:spcPts val="3200"/>
              </a:lnSpc>
              <a:spcBef>
                <a:spcPts val="600"/>
              </a:spcBef>
              <a:spcAft>
                <a:spcPts val="600"/>
              </a:spcAft>
              <a:buSzPct val="80000"/>
              <a:buFont typeface="Wingdings" panose="05000000000000000000" pitchFamily="2" charset="2"/>
              <a:buChar char="Ø"/>
            </a:pPr>
            <a:r>
              <a:rPr lang="zh-CN" altLang="en-US" b="0" i="0" dirty="0">
                <a:solidFill>
                  <a:srgbClr val="333333"/>
                </a:solidFill>
                <a:effectLst/>
                <a:latin typeface="Times New Roman" panose="02020603050405020304" pitchFamily="18" charset="0"/>
                <a:cs typeface="Times New Roman" panose="02020603050405020304" pitchFamily="18" charset="0"/>
              </a:rPr>
              <a:t>通用场景描述：</a:t>
            </a:r>
            <a:r>
              <a:rPr lang="en-US" altLang="zh-CN" b="0" i="0" dirty="0">
                <a:solidFill>
                  <a:srgbClr val="333333"/>
                </a:solidFill>
                <a:effectLst/>
                <a:latin typeface="Times New Roman" panose="02020603050405020304" pitchFamily="18" charset="0"/>
                <a:cs typeface="Times New Roman" panose="02020603050405020304" pitchFamily="18" charset="0"/>
              </a:rPr>
              <a:t>300</a:t>
            </a:r>
            <a:r>
              <a:rPr lang="zh-CN" altLang="en-US" b="0" i="0" dirty="0">
                <a:solidFill>
                  <a:srgbClr val="333333"/>
                </a:solidFill>
                <a:effectLst/>
                <a:latin typeface="Times New Roman" panose="02020603050405020304" pitchFamily="18" charset="0"/>
                <a:cs typeface="Times New Roman" panose="02020603050405020304" pitchFamily="18" charset="0"/>
              </a:rPr>
              <a:t>张（</a:t>
            </a:r>
            <a:r>
              <a:rPr lang="en-US" altLang="zh-CN" b="0" i="0" dirty="0">
                <a:solidFill>
                  <a:srgbClr val="333333"/>
                </a:solidFill>
                <a:effectLst/>
                <a:latin typeface="Times New Roman" panose="02020603050405020304" pitchFamily="18" charset="0"/>
                <a:cs typeface="Times New Roman" panose="02020603050405020304" pitchFamily="18" charset="0"/>
              </a:rPr>
              <a:t>Type1</a:t>
            </a:r>
            <a:r>
              <a:rPr lang="zh-CN" altLang="en-US" b="0" i="0" dirty="0">
                <a:solidFill>
                  <a:srgbClr val="333333"/>
                </a:solidFill>
                <a:effectLst/>
                <a:latin typeface="Times New Roman" panose="02020603050405020304" pitchFamily="18" charset="0"/>
                <a:cs typeface="Times New Roman" panose="02020603050405020304" pitchFamily="18" charset="0"/>
              </a:rPr>
              <a:t>）（</a:t>
            </a:r>
            <a:r>
              <a:rPr lang="zh-CN" altLang="en-US" b="1" i="0" dirty="0">
                <a:solidFill>
                  <a:srgbClr val="333333"/>
                </a:solidFill>
                <a:effectLst/>
                <a:latin typeface="Times New Roman" panose="02020603050405020304" pitchFamily="18" charset="0"/>
                <a:cs typeface="Times New Roman" panose="02020603050405020304" pitchFamily="18" charset="0"/>
              </a:rPr>
              <a:t>无后缀</a:t>
            </a:r>
            <a:r>
              <a:rPr lang="zh-CN" altLang="en-US" b="0" i="0" dirty="0">
                <a:solidFill>
                  <a:srgbClr val="333333"/>
                </a:solidFill>
                <a:effectLst/>
                <a:latin typeface="Times New Roman" panose="02020603050405020304" pitchFamily="18" charset="0"/>
                <a:cs typeface="Times New Roman" panose="02020603050405020304" pitchFamily="18" charset="0"/>
              </a:rPr>
              <a:t>）</a:t>
            </a:r>
            <a:endParaRPr lang="en-US" altLang="zh-CN" b="0" i="0" dirty="0">
              <a:solidFill>
                <a:srgbClr val="333333"/>
              </a:solidFill>
              <a:effectLst/>
              <a:latin typeface="Times New Roman" panose="02020603050405020304" pitchFamily="18" charset="0"/>
              <a:cs typeface="Times New Roman" panose="02020603050405020304" pitchFamily="18" charset="0"/>
            </a:endParaRPr>
          </a:p>
          <a:p>
            <a:pPr marL="800100" lvl="1" indent="-342900" algn="just">
              <a:lnSpc>
                <a:spcPts val="3200"/>
              </a:lnSpc>
              <a:spcBef>
                <a:spcPts val="600"/>
              </a:spcBef>
              <a:spcAft>
                <a:spcPts val="600"/>
              </a:spcAft>
              <a:buSzPct val="80000"/>
              <a:buFont typeface="Wingdings" panose="05000000000000000000" pitchFamily="2" charset="2"/>
              <a:buChar char="Ø"/>
            </a:pPr>
            <a:r>
              <a:rPr lang="zh-CN" altLang="en-US" b="0" i="0" dirty="0">
                <a:solidFill>
                  <a:srgbClr val="333333"/>
                </a:solidFill>
                <a:effectLst/>
                <a:latin typeface="Times New Roman" panose="02020603050405020304" pitchFamily="18" charset="0"/>
                <a:cs typeface="Times New Roman" panose="02020603050405020304" pitchFamily="18" charset="0"/>
              </a:rPr>
              <a:t>显著与非显著物体描述</a:t>
            </a:r>
            <a:r>
              <a:rPr lang="zh-CN" altLang="en-US" dirty="0">
                <a:solidFill>
                  <a:srgbClr val="333333"/>
                </a:solidFill>
                <a:latin typeface="Times New Roman" panose="02020603050405020304" pitchFamily="18" charset="0"/>
                <a:cs typeface="Times New Roman" panose="02020603050405020304" pitchFamily="18" charset="0"/>
              </a:rPr>
              <a:t>：</a:t>
            </a:r>
            <a:r>
              <a:rPr lang="en-US" altLang="zh-CN" dirty="0">
                <a:solidFill>
                  <a:srgbClr val="333333"/>
                </a:solidFill>
                <a:latin typeface="Times New Roman" panose="02020603050405020304" pitchFamily="18" charset="0"/>
                <a:cs typeface="Times New Roman" panose="02020603050405020304" pitchFamily="18" charset="0"/>
              </a:rPr>
              <a:t>300</a:t>
            </a:r>
            <a:r>
              <a:rPr lang="zh-CN" altLang="en-US" dirty="0">
                <a:solidFill>
                  <a:srgbClr val="333333"/>
                </a:solidFill>
                <a:latin typeface="Times New Roman" panose="02020603050405020304" pitchFamily="18" charset="0"/>
                <a:cs typeface="Times New Roman" panose="02020603050405020304" pitchFamily="18" charset="0"/>
              </a:rPr>
              <a:t>张（</a:t>
            </a:r>
            <a:r>
              <a:rPr lang="en-US" altLang="zh-CN" b="0" i="0" dirty="0">
                <a:solidFill>
                  <a:srgbClr val="333333"/>
                </a:solidFill>
                <a:effectLst/>
                <a:latin typeface="Times New Roman" panose="02020603050405020304" pitchFamily="18" charset="0"/>
                <a:cs typeface="Times New Roman" panose="02020603050405020304" pitchFamily="18" charset="0"/>
              </a:rPr>
              <a:t> Type2</a:t>
            </a:r>
            <a:r>
              <a:rPr lang="zh-CN" altLang="en-US" b="0" i="0" dirty="0">
                <a:solidFill>
                  <a:srgbClr val="333333"/>
                </a:solidFill>
                <a:effectLst/>
                <a:latin typeface="Times New Roman" panose="02020603050405020304" pitchFamily="18" charset="0"/>
                <a:cs typeface="Times New Roman" panose="02020603050405020304" pitchFamily="18" charset="0"/>
              </a:rPr>
              <a:t>、</a:t>
            </a:r>
            <a:r>
              <a:rPr lang="en-US" altLang="zh-CN" b="0" i="0" dirty="0">
                <a:solidFill>
                  <a:srgbClr val="333333"/>
                </a:solidFill>
                <a:effectLst/>
                <a:latin typeface="Times New Roman" panose="02020603050405020304" pitchFamily="18" charset="0"/>
                <a:cs typeface="Times New Roman" panose="02020603050405020304" pitchFamily="18" charset="0"/>
              </a:rPr>
              <a:t>3</a:t>
            </a:r>
            <a:r>
              <a:rPr lang="zh-CN" altLang="en-US" b="0" i="0" dirty="0">
                <a:solidFill>
                  <a:srgbClr val="333333"/>
                </a:solidFill>
                <a:effectLst/>
                <a:latin typeface="Times New Roman" panose="02020603050405020304" pitchFamily="18" charset="0"/>
                <a:cs typeface="Times New Roman" panose="02020603050405020304" pitchFamily="18" charset="0"/>
              </a:rPr>
              <a:t>、</a:t>
            </a:r>
            <a:r>
              <a:rPr lang="en-US" altLang="zh-CN" b="0" i="0" dirty="0">
                <a:solidFill>
                  <a:srgbClr val="333333"/>
                </a:solidFill>
                <a:effectLst/>
                <a:latin typeface="Times New Roman" panose="02020603050405020304" pitchFamily="18" charset="0"/>
                <a:cs typeface="Times New Roman" panose="02020603050405020304" pitchFamily="18" charset="0"/>
              </a:rPr>
              <a:t>4</a:t>
            </a:r>
            <a:r>
              <a:rPr lang="zh-CN" altLang="en-US" dirty="0">
                <a:solidFill>
                  <a:srgbClr val="333333"/>
                </a:solidFill>
                <a:latin typeface="Times New Roman" panose="02020603050405020304" pitchFamily="18" charset="0"/>
                <a:cs typeface="Times New Roman" panose="02020603050405020304" pitchFamily="18" charset="0"/>
              </a:rPr>
              <a:t>）（</a:t>
            </a:r>
            <a:r>
              <a:rPr lang="en-US" altLang="zh-CN" b="1" dirty="0">
                <a:solidFill>
                  <a:srgbClr val="333333"/>
                </a:solidFill>
                <a:latin typeface="Times New Roman" panose="02020603050405020304" pitchFamily="18" charset="0"/>
                <a:cs typeface="Times New Roman" panose="02020603050405020304" pitchFamily="18" charset="0"/>
              </a:rPr>
              <a:t>_3</a:t>
            </a:r>
            <a:r>
              <a:rPr lang="zh-CN" altLang="en-US" b="1" dirty="0">
                <a:solidFill>
                  <a:srgbClr val="333333"/>
                </a:solidFill>
                <a:latin typeface="Times New Roman" panose="02020603050405020304" pitchFamily="18" charset="0"/>
                <a:cs typeface="Times New Roman" panose="02020603050405020304" pitchFamily="18" charset="0"/>
              </a:rPr>
              <a:t>、</a:t>
            </a:r>
            <a:r>
              <a:rPr lang="en-US" altLang="zh-CN" b="1" dirty="0">
                <a:solidFill>
                  <a:srgbClr val="333333"/>
                </a:solidFill>
                <a:latin typeface="Times New Roman" panose="02020603050405020304" pitchFamily="18" charset="0"/>
                <a:cs typeface="Times New Roman" panose="02020603050405020304" pitchFamily="18" charset="0"/>
              </a:rPr>
              <a:t>_2</a:t>
            </a:r>
            <a:r>
              <a:rPr lang="zh-CN" altLang="en-US" b="1" dirty="0">
                <a:solidFill>
                  <a:srgbClr val="333333"/>
                </a:solidFill>
                <a:latin typeface="Times New Roman" panose="02020603050405020304" pitchFamily="18" charset="0"/>
                <a:cs typeface="Times New Roman" panose="02020603050405020304" pitchFamily="18" charset="0"/>
              </a:rPr>
              <a:t>、</a:t>
            </a:r>
            <a:r>
              <a:rPr lang="en-US" altLang="zh-CN" b="1" dirty="0">
                <a:solidFill>
                  <a:srgbClr val="333333"/>
                </a:solidFill>
                <a:latin typeface="Times New Roman" panose="02020603050405020304" pitchFamily="18" charset="0"/>
                <a:cs typeface="Times New Roman" panose="02020603050405020304" pitchFamily="18" charset="0"/>
              </a:rPr>
              <a:t>_1</a:t>
            </a:r>
            <a:r>
              <a:rPr lang="zh-CN" altLang="en-US" dirty="0">
                <a:solidFill>
                  <a:srgbClr val="333333"/>
                </a:solidFill>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145647D3-67B4-3C10-2A98-6AD0E7C3D39F}"/>
              </a:ext>
            </a:extLst>
          </p:cNvPr>
          <p:cNvPicPr>
            <a:picLocks noChangeAspect="1"/>
          </p:cNvPicPr>
          <p:nvPr/>
        </p:nvPicPr>
        <p:blipFill>
          <a:blip r:embed="rId4"/>
          <a:stretch>
            <a:fillRect/>
          </a:stretch>
        </p:blipFill>
        <p:spPr>
          <a:xfrm>
            <a:off x="0" y="3701362"/>
            <a:ext cx="12192000" cy="2352445"/>
          </a:xfrm>
          <a:prstGeom prst="rect">
            <a:avLst/>
          </a:prstGeom>
          <a:blipFill>
            <a:blip r:embed="rId5"/>
            <a:stretch>
              <a:fillRect/>
            </a:stretch>
          </a:blipFill>
        </p:spPr>
      </p:pic>
      <p:sp>
        <p:nvSpPr>
          <p:cNvPr id="10" name="文本框 9">
            <a:extLst>
              <a:ext uri="{FF2B5EF4-FFF2-40B4-BE49-F238E27FC236}">
                <a16:creationId xmlns:a16="http://schemas.microsoft.com/office/drawing/2014/main" id="{FDA59776-0ED6-27FE-7F88-5792CE51B8EA}"/>
              </a:ext>
            </a:extLst>
          </p:cNvPr>
          <p:cNvSpPr txBox="1"/>
          <p:nvPr/>
        </p:nvSpPr>
        <p:spPr>
          <a:xfrm>
            <a:off x="2954214" y="5961576"/>
            <a:ext cx="3470563" cy="646331"/>
          </a:xfrm>
          <a:prstGeom prst="rect">
            <a:avLst/>
          </a:prstGeom>
          <a:noFill/>
        </p:spPr>
        <p:txBody>
          <a:bodyPr wrap="square">
            <a:spAutoFit/>
          </a:bodyPr>
          <a:lstStyle/>
          <a:p>
            <a:r>
              <a:rPr lang="zh-CN" altLang="en-US" dirty="0"/>
              <a:t>A man hangs from a ladder on a small plane, below a motorcycle.</a:t>
            </a:r>
          </a:p>
        </p:txBody>
      </p:sp>
      <p:sp>
        <p:nvSpPr>
          <p:cNvPr id="12" name="文本框 11">
            <a:extLst>
              <a:ext uri="{FF2B5EF4-FFF2-40B4-BE49-F238E27FC236}">
                <a16:creationId xmlns:a16="http://schemas.microsoft.com/office/drawing/2014/main" id="{0284E49F-8D2A-F4C4-0456-9B293B7F8BC6}"/>
              </a:ext>
            </a:extLst>
          </p:cNvPr>
          <p:cNvSpPr txBox="1"/>
          <p:nvPr/>
        </p:nvSpPr>
        <p:spPr>
          <a:xfrm>
            <a:off x="6331581" y="5993563"/>
            <a:ext cx="2717409" cy="646331"/>
          </a:xfrm>
          <a:prstGeom prst="rect">
            <a:avLst/>
          </a:prstGeom>
          <a:noFill/>
        </p:spPr>
        <p:txBody>
          <a:bodyPr wrap="square">
            <a:spAutoFit/>
          </a:bodyPr>
          <a:lstStyle/>
          <a:p>
            <a:r>
              <a:rPr lang="zh-CN" altLang="en-US" dirty="0"/>
              <a:t>A stuntman hanging from a ladder</a:t>
            </a:r>
          </a:p>
        </p:txBody>
      </p:sp>
      <p:sp>
        <p:nvSpPr>
          <p:cNvPr id="14" name="文本框 13">
            <a:extLst>
              <a:ext uri="{FF2B5EF4-FFF2-40B4-BE49-F238E27FC236}">
                <a16:creationId xmlns:a16="http://schemas.microsoft.com/office/drawing/2014/main" id="{3EDD0900-F58B-8228-2911-3F3BD4B9943F}"/>
              </a:ext>
            </a:extLst>
          </p:cNvPr>
          <p:cNvSpPr txBox="1"/>
          <p:nvPr/>
        </p:nvSpPr>
        <p:spPr>
          <a:xfrm>
            <a:off x="9378991" y="5993564"/>
            <a:ext cx="3021090" cy="646331"/>
          </a:xfrm>
          <a:prstGeom prst="rect">
            <a:avLst/>
          </a:prstGeom>
          <a:noFill/>
        </p:spPr>
        <p:txBody>
          <a:bodyPr wrap="square">
            <a:spAutoFit/>
          </a:bodyPr>
          <a:lstStyle/>
          <a:p>
            <a:r>
              <a:rPr lang="zh-CN" altLang="en-US" dirty="0"/>
              <a:t>A plane flying over a motorcycle.</a:t>
            </a:r>
          </a:p>
        </p:txBody>
      </p:sp>
      <p:sp>
        <p:nvSpPr>
          <p:cNvPr id="17" name="矩形 16">
            <a:extLst>
              <a:ext uri="{FF2B5EF4-FFF2-40B4-BE49-F238E27FC236}">
                <a16:creationId xmlns:a16="http://schemas.microsoft.com/office/drawing/2014/main" id="{4CB845D2-D055-1DFA-9A7B-43C71BA98DDB}"/>
              </a:ext>
            </a:extLst>
          </p:cNvPr>
          <p:cNvSpPr/>
          <p:nvPr/>
        </p:nvSpPr>
        <p:spPr>
          <a:xfrm>
            <a:off x="0" y="3701362"/>
            <a:ext cx="12192000" cy="2010121"/>
          </a:xfrm>
          <a:prstGeom prst="rect">
            <a:avLst/>
          </a:prstGeom>
          <a:blipFill dpi="0" rotWithShape="1">
            <a:blip r:embed="rId5">
              <a:alphaModFix amt="38000"/>
            </a:blip>
            <a:srcRect/>
            <a:stretch>
              <a:fillRect t="1" b="-167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331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2639986" y="1801963"/>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332484" y="22096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580173" y="1773148"/>
            <a:ext cx="4387392" cy="461665"/>
          </a:xfrm>
          <a:prstGeom prst="rect">
            <a:avLst/>
          </a:prstGeom>
          <a:noFill/>
        </p:spPr>
        <p:txBody>
          <a:bodyPr wrap="square" rtlCol="0">
            <a:spAutoFit/>
          </a:bodyPr>
          <a:lstStyle/>
          <a:p>
            <a:r>
              <a:rPr lang="zh-CN" altLang="en-US" sz="2400" dirty="0"/>
              <a:t>研究背景</a:t>
            </a:r>
          </a:p>
        </p:txBody>
      </p:sp>
      <p:grpSp>
        <p:nvGrpSpPr>
          <p:cNvPr id="12" name="组合 11"/>
          <p:cNvGrpSpPr/>
          <p:nvPr/>
        </p:nvGrpSpPr>
        <p:grpSpPr>
          <a:xfrm>
            <a:off x="2639986" y="269666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2</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5" name="直接连接符 14"/>
          <p:cNvCxnSpPr>
            <a:cxnSpLocks/>
            <a:stCxn id="13" idx="6"/>
          </p:cNvCxnSpPr>
          <p:nvPr/>
        </p:nvCxnSpPr>
        <p:spPr>
          <a:xfrm>
            <a:off x="3332484" y="31043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580172" y="2667848"/>
            <a:ext cx="5484318" cy="461665"/>
          </a:xfrm>
          <a:prstGeom prst="rect">
            <a:avLst/>
          </a:prstGeom>
          <a:noFill/>
        </p:spPr>
        <p:txBody>
          <a:bodyPr wrap="square" rtlCol="0">
            <a:spAutoFit/>
          </a:bodyPr>
          <a:lstStyle/>
          <a:p>
            <a:r>
              <a:rPr lang="zh-CN" altLang="en-US" sz="2400" dirty="0"/>
              <a:t>数据集</a:t>
            </a:r>
          </a:p>
        </p:txBody>
      </p:sp>
      <p:grpSp>
        <p:nvGrpSpPr>
          <p:cNvPr id="6" name="组合 5">
            <a:extLst>
              <a:ext uri="{FF2B5EF4-FFF2-40B4-BE49-F238E27FC236}">
                <a16:creationId xmlns:a16="http://schemas.microsoft.com/office/drawing/2014/main" id="{B1C9E044-1322-CC90-7881-A3EE4E09D78C}"/>
              </a:ext>
            </a:extLst>
          </p:cNvPr>
          <p:cNvGrpSpPr/>
          <p:nvPr/>
        </p:nvGrpSpPr>
        <p:grpSpPr>
          <a:xfrm>
            <a:off x="2639986" y="3576653"/>
            <a:ext cx="843427" cy="443226"/>
            <a:chOff x="666810" y="2586037"/>
            <a:chExt cx="468000" cy="245937"/>
          </a:xfrm>
        </p:grpSpPr>
        <p:sp>
          <p:nvSpPr>
            <p:cNvPr id="8" name="Freeform 10">
              <a:extLst>
                <a:ext uri="{FF2B5EF4-FFF2-40B4-BE49-F238E27FC236}">
                  <a16:creationId xmlns:a16="http://schemas.microsoft.com/office/drawing/2014/main" id="{821B512A-FC86-0B84-5E1D-85A48CDAB9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9" name="文本框 8">
              <a:extLst>
                <a:ext uri="{FF2B5EF4-FFF2-40B4-BE49-F238E27FC236}">
                  <a16:creationId xmlns:a16="http://schemas.microsoft.com/office/drawing/2014/main" id="{C5C7DF14-8E2C-9855-B506-F8D386DC5371}"/>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3</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0" name="直接连接符 9">
            <a:extLst>
              <a:ext uri="{FF2B5EF4-FFF2-40B4-BE49-F238E27FC236}">
                <a16:creationId xmlns:a16="http://schemas.microsoft.com/office/drawing/2014/main" id="{CA0BF28B-75B4-9C45-E655-12E0C7D06CB6}"/>
              </a:ext>
            </a:extLst>
          </p:cNvPr>
          <p:cNvCxnSpPr>
            <a:cxnSpLocks/>
            <a:stCxn id="8" idx="6"/>
          </p:cNvCxnSpPr>
          <p:nvPr/>
        </p:nvCxnSpPr>
        <p:spPr>
          <a:xfrm>
            <a:off x="3332484" y="398431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3203C34-0F51-2021-7793-527C3C680413}"/>
              </a:ext>
            </a:extLst>
          </p:cNvPr>
          <p:cNvSpPr txBox="1"/>
          <p:nvPr/>
        </p:nvSpPr>
        <p:spPr>
          <a:xfrm>
            <a:off x="3580172" y="3547838"/>
            <a:ext cx="5484318" cy="461665"/>
          </a:xfrm>
          <a:prstGeom prst="rect">
            <a:avLst/>
          </a:prstGeom>
          <a:noFill/>
        </p:spPr>
        <p:txBody>
          <a:bodyPr wrap="square" rtlCol="0">
            <a:spAutoFit/>
          </a:bodyPr>
          <a:lstStyle/>
          <a:p>
            <a:r>
              <a:rPr lang="zh-CN" altLang="en-US" sz="2400" dirty="0"/>
              <a:t>显著性预测</a:t>
            </a:r>
          </a:p>
        </p:txBody>
      </p:sp>
    </p:spTree>
    <p:extLst>
      <p:ext uri="{BB962C8B-B14F-4D97-AF65-F5344CB8AC3E}">
        <p14:creationId xmlns:p14="http://schemas.microsoft.com/office/powerpoint/2010/main" val="244912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Assignment2 Requirements</a:t>
            </a:r>
            <a:endParaRPr lang="zh-CN" altLang="en-US" dirty="0"/>
          </a:p>
        </p:txBody>
      </p:sp>
      <p:sp>
        <p:nvSpPr>
          <p:cNvPr id="4" name="Rectangle 3">
            <a:extLst>
              <a:ext uri="{FF2B5EF4-FFF2-40B4-BE49-F238E27FC236}">
                <a16:creationId xmlns:a16="http://schemas.microsoft.com/office/drawing/2014/main" id="{57CF6D70-AE91-44BE-B681-EF8567FC99AC}"/>
              </a:ext>
            </a:extLst>
          </p:cNvPr>
          <p:cNvSpPr/>
          <p:nvPr/>
        </p:nvSpPr>
        <p:spPr>
          <a:xfrm>
            <a:off x="681761" y="1627116"/>
            <a:ext cx="11193715" cy="4031873"/>
          </a:xfrm>
          <a:prstGeom prst="rect">
            <a:avLst/>
          </a:prstGeom>
        </p:spPr>
        <p:txBody>
          <a:bodyPr wrap="square">
            <a:spAutoFit/>
          </a:bodyPr>
          <a:lstStyle/>
          <a:p>
            <a:pPr marL="342900" indent="-342900" algn="just">
              <a:buFont typeface="+mj-lt"/>
              <a:buAutoNum type="arabicPeriod"/>
            </a:pPr>
            <a:r>
              <a:rPr lang="en-US" sz="1600" kern="100" dirty="0">
                <a:ea typeface="宋体" panose="02010600030101010101" pitchFamily="2" charset="-122"/>
                <a:cs typeface="Times New Roman" panose="02020603050405020304" pitchFamily="18" charset="0"/>
              </a:rPr>
              <a:t>Design a </a:t>
            </a:r>
            <a:r>
              <a:rPr lang="en-US" sz="1600" b="1" kern="100" dirty="0">
                <a:ea typeface="宋体" panose="02010600030101010101" pitchFamily="2" charset="-122"/>
                <a:cs typeface="Times New Roman" panose="02020603050405020304" pitchFamily="18" charset="0"/>
              </a:rPr>
              <a:t>saliency model</a:t>
            </a:r>
            <a:r>
              <a:rPr lang="en-US" sz="1600" kern="100" dirty="0">
                <a:ea typeface="宋体" panose="02010600030101010101" pitchFamily="2" charset="-122"/>
                <a:cs typeface="Times New Roman" panose="02020603050405020304" pitchFamily="18" charset="0"/>
              </a:rPr>
              <a:t> by using the datasets released by SUN </a:t>
            </a:r>
            <a:r>
              <a:rPr lang="en-US" sz="1600" i="1" kern="100" dirty="0">
                <a:ea typeface="宋体" panose="02010600030101010101" pitchFamily="2" charset="-122"/>
                <a:cs typeface="Times New Roman" panose="02020603050405020304" pitchFamily="18" charset="0"/>
              </a:rPr>
              <a:t>et al.</a:t>
            </a:r>
          </a:p>
          <a:p>
            <a:pPr marL="342900" indent="-342900" algn="just">
              <a:buFont typeface="+mj-lt"/>
              <a:buAutoNum type="arabicPeriod"/>
            </a:pPr>
            <a:endParaRPr lang="en-US" sz="1600" i="1" kern="100" dirty="0">
              <a:ea typeface="宋体" panose="02010600030101010101" pitchFamily="2" charset="-122"/>
              <a:cs typeface="Times New Roman" panose="02020603050405020304" pitchFamily="18" charset="0"/>
            </a:endParaRPr>
          </a:p>
          <a:p>
            <a:pPr marL="342900" indent="-342900" algn="just">
              <a:buFont typeface="+mj-lt"/>
              <a:buAutoNum type="arabicPeriod"/>
            </a:pPr>
            <a:r>
              <a:rPr lang="en-US" sz="1600" b="1" kern="100" dirty="0">
                <a:ea typeface="宋体" panose="02010600030101010101" pitchFamily="2" charset="-122"/>
                <a:cs typeface="Times New Roman" panose="02020603050405020304" pitchFamily="18" charset="0"/>
              </a:rPr>
              <a:t>Write a report</a:t>
            </a:r>
            <a:r>
              <a:rPr lang="en-US" sz="1600" kern="100" dirty="0">
                <a:ea typeface="宋体" panose="02010600030101010101" pitchFamily="2" charset="-122"/>
                <a:cs typeface="Times New Roman" panose="02020603050405020304" pitchFamily="18" charset="0"/>
              </a:rPr>
              <a:t> in IEEE Journal format. The report should include title, abstract, the implementation details of your models, the experimental setup and the experimental results, and some analyses, etc.</a:t>
            </a:r>
          </a:p>
          <a:p>
            <a:pPr marL="342900" indent="-342900" algn="just">
              <a:buFont typeface="+mj-lt"/>
              <a:buAutoNum type="arabicPeriod"/>
            </a:pPr>
            <a:endParaRPr lang="en-US" sz="1600" kern="100" dirty="0">
              <a:ea typeface="宋体" panose="02010600030101010101" pitchFamily="2" charset="-122"/>
              <a:cs typeface="Times New Roman" panose="02020603050405020304" pitchFamily="18" charset="0"/>
            </a:endParaRPr>
          </a:p>
          <a:p>
            <a:pPr marL="342900" indent="-342900" algn="just">
              <a:buFont typeface="+mj-lt"/>
              <a:buAutoNum type="arabicPeriod"/>
            </a:pPr>
            <a:r>
              <a:rPr lang="en-US" sz="1600" kern="100" dirty="0">
                <a:ea typeface="宋体" panose="02010600030101010101" pitchFamily="2" charset="-122"/>
                <a:cs typeface="Times New Roman" panose="02020603050405020304" pitchFamily="18" charset="0"/>
              </a:rPr>
              <a:t>Validate the proposed model on the test dataset (AUC, </a:t>
            </a:r>
            <a:r>
              <a:rPr lang="en-US" sz="1600" kern="100" dirty="0" err="1">
                <a:ea typeface="宋体" panose="02010600030101010101" pitchFamily="2" charset="-122"/>
                <a:cs typeface="Times New Roman" panose="02020603050405020304" pitchFamily="18" charset="0"/>
              </a:rPr>
              <a:t>sAUC</a:t>
            </a:r>
            <a:r>
              <a:rPr lang="en-US" sz="1600" kern="100" dirty="0">
                <a:ea typeface="宋体" panose="02010600030101010101" pitchFamily="2" charset="-122"/>
                <a:cs typeface="Times New Roman" panose="02020603050405020304" pitchFamily="18" charset="0"/>
              </a:rPr>
              <a:t>, CC, NSS).</a:t>
            </a:r>
          </a:p>
          <a:p>
            <a:pPr marL="342900" indent="-342900" algn="just">
              <a:buFont typeface="+mj-lt"/>
              <a:buAutoNum type="arabicPeriod"/>
            </a:pPr>
            <a:endParaRPr lang="en-US" sz="1600" kern="100" dirty="0">
              <a:ea typeface="宋体" panose="02010600030101010101" pitchFamily="2" charset="-122"/>
              <a:cs typeface="Times New Roman" panose="02020603050405020304" pitchFamily="18" charset="0"/>
            </a:endParaRPr>
          </a:p>
          <a:p>
            <a:pPr algn="just"/>
            <a:r>
              <a:rPr lang="en-US" sz="1600" kern="100" dirty="0">
                <a:ea typeface="宋体" panose="02010600030101010101" pitchFamily="2" charset="-122"/>
                <a:cs typeface="Times New Roman" panose="02020603050405020304" pitchFamily="18" charset="0"/>
              </a:rPr>
              <a:t>Links for the dataset: </a:t>
            </a:r>
            <a:r>
              <a:rPr lang="en-US" altLang="zh-CN" sz="1600" kern="100" dirty="0">
                <a:ea typeface="宋体" panose="02010600030101010101" pitchFamily="2" charset="-122"/>
                <a:cs typeface="Times New Roman" panose="02020603050405020304" pitchFamily="18" charset="0"/>
                <a:hlinkClick r:id="rId2"/>
              </a:rPr>
              <a:t>https://pan.baidu.com/s/12DqeiOq_5taO4AkRdYOXUw?pwd=b2zu</a:t>
            </a:r>
            <a:endParaRPr lang="en-US" altLang="zh-CN" sz="1600" kern="100" dirty="0">
              <a:ea typeface="宋体" panose="02010600030101010101" pitchFamily="2" charset="-122"/>
              <a:cs typeface="Times New Roman" panose="02020603050405020304" pitchFamily="18" charset="0"/>
            </a:endParaRPr>
          </a:p>
          <a:p>
            <a:pPr algn="just"/>
            <a:endParaRPr lang="en-US" sz="1600" kern="100" dirty="0">
              <a:ea typeface="宋体" panose="02010600030101010101" pitchFamily="2" charset="-122"/>
              <a:cs typeface="Times New Roman" panose="02020603050405020304" pitchFamily="18" charset="0"/>
            </a:endParaRPr>
          </a:p>
          <a:p>
            <a:r>
              <a:rPr lang="en-US" sz="1600" dirty="0"/>
              <a:t>1. </a:t>
            </a:r>
            <a:r>
              <a:rPr lang="en-US" altLang="zh-CN" sz="1600" dirty="0"/>
              <a:t>Yinan Sun, </a:t>
            </a:r>
            <a:r>
              <a:rPr lang="en-US" altLang="zh-CN" sz="1600" dirty="0" err="1"/>
              <a:t>Xiongkuo</a:t>
            </a:r>
            <a:r>
              <a:rPr lang="en-US" altLang="zh-CN" sz="1600" dirty="0"/>
              <a:t> Min, </a:t>
            </a:r>
            <a:r>
              <a:rPr lang="en-US" altLang="zh-CN" sz="1600" dirty="0" err="1"/>
              <a:t>Huiyu</a:t>
            </a:r>
            <a:r>
              <a:rPr lang="en-US" altLang="zh-CN" sz="1600" dirty="0"/>
              <a:t> Duan, </a:t>
            </a:r>
            <a:r>
              <a:rPr lang="en-US" sz="1600" dirty="0"/>
              <a:t>and </a:t>
            </a:r>
            <a:r>
              <a:rPr lang="en-US" sz="1600" dirty="0" err="1"/>
              <a:t>Guangtao</a:t>
            </a:r>
            <a:r>
              <a:rPr lang="en-US" sz="1600" dirty="0"/>
              <a:t> Zhai. </a:t>
            </a:r>
            <a:r>
              <a:rPr lang="en-US" altLang="zh-CN" sz="1600" dirty="0"/>
              <a:t>How is Visual Attention Influenced by Text Guidance? Database and Model</a:t>
            </a:r>
            <a:r>
              <a:rPr lang="en-US" sz="1600" dirty="0"/>
              <a:t>.</a:t>
            </a:r>
          </a:p>
          <a:p>
            <a:endParaRPr lang="en-US" sz="1600" kern="100" dirty="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00" cap="none" spc="0" normalizeH="0" baseline="0" noProof="0" dirty="0">
                <a:ln>
                  <a:noFill/>
                </a:ln>
                <a:solidFill>
                  <a:srgbClr val="000000"/>
                </a:solidFill>
                <a:effectLst/>
                <a:uLnTx/>
                <a:uFillTx/>
                <a:latin typeface="等线 Light"/>
                <a:ea typeface="宋体" panose="02010600030101010101" pitchFamily="2" charset="-122"/>
                <a:cs typeface="Times New Roman" panose="02020603050405020304" pitchFamily="18" charset="0"/>
              </a:rPr>
              <a:t>Deadline:</a:t>
            </a:r>
            <a:r>
              <a:rPr kumimoji="0" lang="zh-CN" altLang="en-US" sz="1600" b="1" i="0" u="none" strike="noStrike" kern="100" cap="none" spc="0" normalizeH="0" baseline="0" noProof="0" dirty="0">
                <a:ln>
                  <a:noFill/>
                </a:ln>
                <a:solidFill>
                  <a:srgbClr val="000000"/>
                </a:solidFill>
                <a:effectLst/>
                <a:uLnTx/>
                <a:uFillTx/>
                <a:latin typeface="等线 Light"/>
                <a:ea typeface="宋体" panose="02010600030101010101" pitchFamily="2" charset="-122"/>
                <a:cs typeface="Times New Roman" panose="02020603050405020304" pitchFamily="18" charset="0"/>
              </a:rPr>
              <a:t> </a:t>
            </a:r>
            <a:r>
              <a:rPr kumimoji="0" lang="en-US" altLang="zh-CN" sz="1600" b="1" i="0" u="none" strike="noStrike" kern="100" cap="none" spc="0" normalizeH="0" baseline="0" noProof="0" dirty="0">
                <a:ln>
                  <a:noFill/>
                </a:ln>
                <a:solidFill>
                  <a:srgbClr val="000000"/>
                </a:solidFill>
                <a:effectLst/>
                <a:uLnTx/>
                <a:uFillTx/>
                <a:latin typeface="等线 Light"/>
                <a:ea typeface="宋体" panose="02010600030101010101" pitchFamily="2" charset="-122"/>
                <a:cs typeface="Times New Roman" panose="02020603050405020304" pitchFamily="18" charset="0"/>
              </a:rPr>
              <a:t>4 weeks (before 12.18)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00" cap="none" spc="0" normalizeH="0" baseline="0" noProof="0" dirty="0">
              <a:ln>
                <a:noFill/>
              </a:ln>
              <a:solidFill>
                <a:srgbClr val="000000"/>
              </a:solidFill>
              <a:effectLst/>
              <a:uLnTx/>
              <a:uFillTx/>
              <a:latin typeface="等线 Light"/>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等线 Light"/>
                <a:ea typeface="等线"/>
                <a:cs typeface="+mn-cs"/>
              </a:rPr>
              <a:t>Finally, you should send the report, the model (including the readme file), and the results on the test dataset to </a:t>
            </a:r>
            <a:r>
              <a:rPr kumimoji="0" lang="en-US" altLang="zh-CN" sz="1600" b="1" i="0" u="sng" strike="noStrike" kern="1200" cap="none" spc="0" normalizeH="0" baseline="0" noProof="0" dirty="0">
                <a:ln>
                  <a:noFill/>
                </a:ln>
                <a:solidFill>
                  <a:srgbClr val="000000"/>
                </a:solidFill>
                <a:effectLst/>
                <a:uLnTx/>
                <a:uFillTx/>
                <a:latin typeface="等线 Light"/>
                <a:ea typeface="等线"/>
                <a:cs typeface="+mn-cs"/>
              </a:rPr>
              <a:t>hanjinliang@sjtu.edu.cn</a:t>
            </a:r>
            <a:r>
              <a:rPr kumimoji="0" lang="en-US" altLang="zh-CN" sz="1600" b="1" i="0" u="none" strike="noStrike" kern="1200" cap="none" spc="0" normalizeH="0" baseline="0" noProof="0" dirty="0">
                <a:ln>
                  <a:noFill/>
                </a:ln>
                <a:solidFill>
                  <a:srgbClr val="000000"/>
                </a:solidFill>
                <a:effectLst/>
                <a:uLnTx/>
                <a:uFillTx/>
                <a:latin typeface="等线 Light"/>
                <a:ea typeface="等线"/>
                <a:cs typeface="+mn-cs"/>
              </a:rPr>
              <a:t>. The email title should be written as: </a:t>
            </a:r>
            <a:r>
              <a:rPr kumimoji="0" lang="en-US" altLang="zh-CN" sz="1600" b="1" i="0" u="sng" strike="noStrike" kern="1200" cap="none" spc="0" normalizeH="0" baseline="0" noProof="0" dirty="0">
                <a:ln>
                  <a:noFill/>
                </a:ln>
                <a:solidFill>
                  <a:srgbClr val="000000"/>
                </a:solidFill>
                <a:effectLst/>
                <a:uLnTx/>
                <a:uFillTx/>
                <a:latin typeface="等线 Light"/>
                <a:ea typeface="等线"/>
                <a:cs typeface="+mn-cs"/>
              </a:rPr>
              <a:t>Assignment</a:t>
            </a:r>
            <a:r>
              <a:rPr lang="en-US" altLang="zh-CN" sz="1600" b="1" u="sng" dirty="0">
                <a:solidFill>
                  <a:srgbClr val="000000"/>
                </a:solidFill>
                <a:latin typeface="等线 Light"/>
                <a:ea typeface="等线"/>
              </a:rPr>
              <a:t>2</a:t>
            </a:r>
            <a:r>
              <a:rPr kumimoji="0" lang="en-US" altLang="zh-CN" sz="1600" b="1" i="0" u="sng" strike="noStrike" kern="1200" cap="none" spc="0" normalizeH="0" baseline="0" noProof="0" dirty="0">
                <a:ln>
                  <a:noFill/>
                </a:ln>
                <a:solidFill>
                  <a:srgbClr val="000000"/>
                </a:solidFill>
                <a:effectLst/>
                <a:uLnTx/>
                <a:uFillTx/>
                <a:latin typeface="等线 Light"/>
                <a:ea typeface="等线"/>
                <a:cs typeface="+mn-cs"/>
              </a:rPr>
              <a:t> + Name + </a:t>
            </a:r>
            <a:r>
              <a:rPr kumimoji="0" lang="en-US" altLang="zh-CN" sz="1600" b="1" i="0" u="sng" strike="noStrike" kern="1200" cap="none" spc="0" normalizeH="0" baseline="0" noProof="0" dirty="0" err="1">
                <a:ln>
                  <a:noFill/>
                </a:ln>
                <a:solidFill>
                  <a:srgbClr val="000000"/>
                </a:solidFill>
                <a:effectLst/>
                <a:uLnTx/>
                <a:uFillTx/>
                <a:latin typeface="等线 Light"/>
                <a:ea typeface="等线"/>
                <a:cs typeface="+mn-cs"/>
              </a:rPr>
              <a:t>StudentNumber</a:t>
            </a:r>
            <a:endParaRPr kumimoji="0" lang="en-US" altLang="zh-CN" sz="1600" b="1" i="0" u="sng" strike="noStrike" kern="1200" cap="none" spc="0" normalizeH="0" baseline="0" noProof="0" dirty="0">
              <a:ln>
                <a:noFill/>
              </a:ln>
              <a:solidFill>
                <a:srgbClr val="000000"/>
              </a:solidFill>
              <a:effectLst/>
              <a:uLnTx/>
              <a:uFillTx/>
              <a:latin typeface="等线 Light"/>
              <a:ea typeface="等线"/>
              <a:cs typeface="+mn-cs"/>
            </a:endParaRPr>
          </a:p>
        </p:txBody>
      </p:sp>
      <p:sp>
        <p:nvSpPr>
          <p:cNvPr id="6" name="Rectangle 3">
            <a:extLst>
              <a:ext uri="{FF2B5EF4-FFF2-40B4-BE49-F238E27FC236}">
                <a16:creationId xmlns:a16="http://schemas.microsoft.com/office/drawing/2014/main" id="{879DCE14-25F8-4697-A0D6-F4EBDA18290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4292F"/>
                </a:solidFill>
                <a:effectLst/>
                <a:latin typeface="Arial Unicode MS"/>
                <a:ea typeface="ui-monospace"/>
              </a:rPr>
              <a:t>Saliency in Augmented Reality</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686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39" y="1671590"/>
            <a:ext cx="10982117" cy="411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322868" y="882838"/>
            <a:ext cx="8476981" cy="574183"/>
          </a:xfrm>
        </p:spPr>
        <p:txBody>
          <a:bodyPr>
            <a:normAutofit fontScale="90000"/>
          </a:bodyPr>
          <a:lstStyle/>
          <a:p>
            <a:r>
              <a:rPr lang="en-US" altLang="zh-CN" dirty="0"/>
              <a:t>Deep network: </a:t>
            </a:r>
            <a:r>
              <a:rPr lang="en-US" altLang="zh-CN" dirty="0" err="1"/>
              <a:t>SalGAN</a:t>
            </a:r>
            <a:endParaRPr lang="zh-CN" altLang="en-US" dirty="0"/>
          </a:p>
        </p:txBody>
      </p:sp>
      <p:sp>
        <p:nvSpPr>
          <p:cNvPr id="3" name="文本框 2">
            <a:extLst>
              <a:ext uri="{FF2B5EF4-FFF2-40B4-BE49-F238E27FC236}">
                <a16:creationId xmlns:a16="http://schemas.microsoft.com/office/drawing/2014/main" id="{AEDD0A6A-97BC-237E-2204-06A89945583E}"/>
              </a:ext>
            </a:extLst>
          </p:cNvPr>
          <p:cNvSpPr txBox="1"/>
          <p:nvPr/>
        </p:nvSpPr>
        <p:spPr>
          <a:xfrm>
            <a:off x="254391" y="5975162"/>
            <a:ext cx="11836789" cy="646331"/>
          </a:xfrm>
          <a:prstGeom prst="rect">
            <a:avLst/>
          </a:prstGeom>
          <a:noFill/>
        </p:spPr>
        <p:txBody>
          <a:bodyPr wrap="square">
            <a:spAutoFit/>
          </a:bodyPr>
          <a:lstStyle/>
          <a:p>
            <a:r>
              <a:rPr lang="en-US" altLang="zh-CN" dirty="0"/>
              <a:t>J. Pan, C. C. Ferrer, K. McGuinness, N. E. O’Connor, J. Torres, E. </a:t>
            </a:r>
            <a:r>
              <a:rPr lang="en-US" altLang="zh-CN" dirty="0" err="1"/>
              <a:t>Sayrol</a:t>
            </a:r>
            <a:r>
              <a:rPr lang="en-US" altLang="zh-CN" dirty="0"/>
              <a:t>, and X. Giro-</a:t>
            </a:r>
            <a:r>
              <a:rPr lang="en-US" altLang="zh-CN" dirty="0" err="1"/>
              <a:t>i</a:t>
            </a:r>
            <a:r>
              <a:rPr lang="en-US" altLang="zh-CN" dirty="0"/>
              <a:t> Nieto, “</a:t>
            </a:r>
            <a:r>
              <a:rPr lang="en-US" altLang="zh-CN" dirty="0" err="1"/>
              <a:t>Salgan</a:t>
            </a:r>
            <a:r>
              <a:rPr lang="en-US" altLang="zh-CN" dirty="0"/>
              <a:t>: Visual saliency prediction with generative adversarial networks,” </a:t>
            </a:r>
            <a:r>
              <a:rPr lang="en-US" altLang="zh-CN" dirty="0" err="1"/>
              <a:t>arXiv</a:t>
            </a:r>
            <a:r>
              <a:rPr lang="en-US" altLang="zh-CN" dirty="0"/>
              <a:t> preprint arXiv:1701.01081, 2017.</a:t>
            </a:r>
            <a:endParaRPr lang="zh-CN" altLang="en-US" dirty="0"/>
          </a:p>
        </p:txBody>
      </p:sp>
    </p:spTree>
    <p:extLst>
      <p:ext uri="{BB962C8B-B14F-4D97-AF65-F5344CB8AC3E}">
        <p14:creationId xmlns:p14="http://schemas.microsoft.com/office/powerpoint/2010/main" val="1356269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02" y="1653310"/>
            <a:ext cx="10437666" cy="4374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317085" y="829900"/>
            <a:ext cx="9397907" cy="574183"/>
          </a:xfrm>
        </p:spPr>
        <p:txBody>
          <a:bodyPr>
            <a:normAutofit fontScale="90000"/>
          </a:bodyPr>
          <a:lstStyle/>
          <a:p>
            <a:r>
              <a:rPr lang="en-US" altLang="zh-CN" dirty="0"/>
              <a:t>Deep network: SAM-VGG &amp; SAM-</a:t>
            </a:r>
            <a:r>
              <a:rPr lang="en-US" altLang="zh-CN" dirty="0" err="1"/>
              <a:t>ResNet</a:t>
            </a:r>
            <a:endParaRPr lang="zh-CN" altLang="en-US" dirty="0"/>
          </a:p>
        </p:txBody>
      </p:sp>
      <p:sp>
        <p:nvSpPr>
          <p:cNvPr id="3" name="文本框 2">
            <a:extLst>
              <a:ext uri="{FF2B5EF4-FFF2-40B4-BE49-F238E27FC236}">
                <a16:creationId xmlns:a16="http://schemas.microsoft.com/office/drawing/2014/main" id="{B3333189-12C2-04AA-733F-CECF4E770E3E}"/>
              </a:ext>
            </a:extLst>
          </p:cNvPr>
          <p:cNvSpPr txBox="1"/>
          <p:nvPr/>
        </p:nvSpPr>
        <p:spPr>
          <a:xfrm>
            <a:off x="149470" y="6028100"/>
            <a:ext cx="11927644" cy="646331"/>
          </a:xfrm>
          <a:prstGeom prst="rect">
            <a:avLst/>
          </a:prstGeom>
          <a:noFill/>
        </p:spPr>
        <p:txBody>
          <a:bodyPr wrap="square">
            <a:spAutoFit/>
          </a:bodyPr>
          <a:lstStyle/>
          <a:p>
            <a:r>
              <a:rPr lang="en-US" altLang="zh-CN" dirty="0"/>
              <a:t>M. </a:t>
            </a:r>
            <a:r>
              <a:rPr lang="en-US" altLang="zh-CN" dirty="0" err="1"/>
              <a:t>Cornia</a:t>
            </a:r>
            <a:r>
              <a:rPr lang="en-US" altLang="zh-CN" dirty="0"/>
              <a:t>, L. </a:t>
            </a:r>
            <a:r>
              <a:rPr lang="en-US" altLang="zh-CN" dirty="0" err="1"/>
              <a:t>Baraldi</a:t>
            </a:r>
            <a:r>
              <a:rPr lang="en-US" altLang="zh-CN" dirty="0"/>
              <a:t>, G. Serra, and R. </a:t>
            </a:r>
            <a:r>
              <a:rPr lang="en-US" altLang="zh-CN" dirty="0" err="1"/>
              <a:t>Cucchiara</a:t>
            </a:r>
            <a:r>
              <a:rPr lang="en-US" altLang="zh-CN" dirty="0"/>
              <a:t>, “Predicting human eye fixations via an </a:t>
            </a:r>
            <a:r>
              <a:rPr lang="en-US" altLang="zh-CN" dirty="0" err="1"/>
              <a:t>lstm</a:t>
            </a:r>
            <a:r>
              <a:rPr lang="en-US" altLang="zh-CN" dirty="0"/>
              <a:t>-based saliency attentive model,” IEEE Transactions on Image Processing (TIP), vol. 27, no. 10, pp. 5142–5154, 2018.</a:t>
            </a:r>
            <a:endParaRPr lang="zh-CN" altLang="en-US" dirty="0"/>
          </a:p>
        </p:txBody>
      </p:sp>
    </p:spTree>
    <p:extLst>
      <p:ext uri="{BB962C8B-B14F-4D97-AF65-F5344CB8AC3E}">
        <p14:creationId xmlns:p14="http://schemas.microsoft.com/office/powerpoint/2010/main" val="146510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Metrics </a:t>
            </a:r>
            <a:endParaRPr lang="zh-CN" altLang="en-US" dirty="0"/>
          </a:p>
        </p:txBody>
      </p:sp>
      <p:sp>
        <p:nvSpPr>
          <p:cNvPr id="13" name="矩形 12"/>
          <p:cNvSpPr/>
          <p:nvPr/>
        </p:nvSpPr>
        <p:spPr>
          <a:xfrm>
            <a:off x="435082" y="3579996"/>
            <a:ext cx="11027775" cy="1015663"/>
          </a:xfrm>
          <a:prstGeom prst="rect">
            <a:avLst/>
          </a:prstGeom>
        </p:spPr>
        <p:txBody>
          <a:bodyPr wrap="square">
            <a:spAutoFit/>
          </a:bodyPr>
          <a:lstStyle/>
          <a:p>
            <a:pPr marL="342900" indent="-342900">
              <a:buFont typeface="Wingdings" panose="05000000000000000000" pitchFamily="2" charset="2"/>
              <a:buChar char="Ø"/>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CC</a:t>
            </a:r>
            <a:r>
              <a:rPr lang="zh-CN" altLang="en-US" sz="2000" b="1" dirty="0"/>
              <a:t>：</a:t>
            </a:r>
            <a:endParaRPr lang="en-US" altLang="zh-CN" sz="2000" b="1" dirty="0"/>
          </a:p>
          <a:p>
            <a:r>
              <a:rPr lang="zh-CN" altLang="en-US" sz="2000" dirty="0"/>
              <a:t>是指相关系数，用来评价预测的眼关注点显著图和参考图</a:t>
            </a:r>
            <a:r>
              <a:rPr lang="en-US" altLang="zh-CN" sz="2000" dirty="0"/>
              <a:t>ground truth</a:t>
            </a:r>
            <a:r>
              <a:rPr lang="zh-CN" altLang="en-US" sz="2000" dirty="0"/>
              <a:t>之间的线性相关性，</a:t>
            </a:r>
            <a:r>
              <a:rPr lang="en-US" altLang="zh-CN" sz="2000" dirty="0"/>
              <a:t>CC</a:t>
            </a:r>
            <a:r>
              <a:rPr lang="zh-CN" altLang="en-US" sz="2000" dirty="0"/>
              <a:t>越大说明该模型性能越好。</a:t>
            </a:r>
            <a:endParaRPr lang="en-US" altLang="zh-CN" sz="2000" dirty="0">
              <a:latin typeface="LMSans10-Regular"/>
            </a:endParaRPr>
          </a:p>
        </p:txBody>
      </p:sp>
      <p:sp>
        <p:nvSpPr>
          <p:cNvPr id="8" name="文本框 7">
            <a:extLst>
              <a:ext uri="{FF2B5EF4-FFF2-40B4-BE49-F238E27FC236}">
                <a16:creationId xmlns:a16="http://schemas.microsoft.com/office/drawing/2014/main" id="{86359DB5-1976-88DB-9C5B-34CF6D3396AD}"/>
              </a:ext>
            </a:extLst>
          </p:cNvPr>
          <p:cNvSpPr txBox="1"/>
          <p:nvPr/>
        </p:nvSpPr>
        <p:spPr>
          <a:xfrm>
            <a:off x="793808" y="1748588"/>
            <a:ext cx="6094826" cy="461665"/>
          </a:xfrm>
          <a:prstGeom prst="rect">
            <a:avLst/>
          </a:prstGeom>
          <a:noFill/>
        </p:spPr>
        <p:txBody>
          <a:bodyPr wrap="square">
            <a:spAutoFit/>
          </a:bodyPr>
          <a:lstStyle/>
          <a:p>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AUC, </a:t>
            </a:r>
            <a:r>
              <a:rPr lang="en-US" altLang="zh-CN" sz="2400" b="1" kern="100" dirty="0" err="1">
                <a:latin typeface="Times New Roman" panose="02020603050405020304" pitchFamily="18" charset="0"/>
                <a:ea typeface="宋体" panose="02010600030101010101" pitchFamily="2" charset="-122"/>
                <a:cs typeface="Times New Roman" panose="02020603050405020304" pitchFamily="18" charset="0"/>
              </a:rPr>
              <a:t>sAUC</a:t>
            </a: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CC, NSS</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B440F11-B88C-AA1D-46FE-A4766E134BE8}"/>
              </a:ext>
            </a:extLst>
          </p:cNvPr>
          <p:cNvSpPr txBox="1"/>
          <p:nvPr/>
        </p:nvSpPr>
        <p:spPr>
          <a:xfrm>
            <a:off x="435082" y="4742582"/>
            <a:ext cx="10805004" cy="707886"/>
          </a:xfrm>
          <a:prstGeom prst="rect">
            <a:avLst/>
          </a:prstGeom>
          <a:noFill/>
        </p:spPr>
        <p:txBody>
          <a:bodyPr wrap="square">
            <a:spAutoFit/>
          </a:bodyPr>
          <a:lstStyle/>
          <a:p>
            <a:pPr marL="342900" indent="-342900">
              <a:buFont typeface="Wingdings" panose="05000000000000000000" pitchFamily="2" charset="2"/>
              <a:buChar char="Ø"/>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NSS</a:t>
            </a:r>
            <a:r>
              <a:rPr lang="zh-CN" altLang="en-US" sz="2000" b="1" dirty="0"/>
              <a:t>：</a:t>
            </a:r>
            <a:endParaRPr lang="en-US" altLang="zh-CN" sz="2000" b="1" dirty="0"/>
          </a:p>
          <a:p>
            <a:r>
              <a:rPr lang="zh-CN" altLang="en-US" sz="2000" dirty="0"/>
              <a:t>是指标准化扫描路径显着性，用来评价两者之间的差异值，</a:t>
            </a:r>
            <a:r>
              <a:rPr lang="en-US" altLang="zh-CN" sz="2000" dirty="0"/>
              <a:t>NSS</a:t>
            </a:r>
            <a:r>
              <a:rPr lang="zh-CN" altLang="en-US" sz="2000" dirty="0"/>
              <a:t>越大说明模型性能越好。</a:t>
            </a:r>
          </a:p>
        </p:txBody>
      </p:sp>
      <p:sp>
        <p:nvSpPr>
          <p:cNvPr id="11" name="矩形 10">
            <a:extLst>
              <a:ext uri="{FF2B5EF4-FFF2-40B4-BE49-F238E27FC236}">
                <a16:creationId xmlns:a16="http://schemas.microsoft.com/office/drawing/2014/main" id="{198E7795-C179-8D1B-A36A-A3260B58F25D}"/>
              </a:ext>
            </a:extLst>
          </p:cNvPr>
          <p:cNvSpPr/>
          <p:nvPr/>
        </p:nvSpPr>
        <p:spPr>
          <a:xfrm>
            <a:off x="435081" y="2410376"/>
            <a:ext cx="11027775" cy="1015663"/>
          </a:xfrm>
          <a:prstGeom prst="rect">
            <a:avLst/>
          </a:prstGeom>
        </p:spPr>
        <p:txBody>
          <a:bodyPr wrap="square">
            <a:spAutoFit/>
          </a:bodyPr>
          <a:lstStyle/>
          <a:p>
            <a:pPr marL="342900" indent="-342900">
              <a:buFont typeface="Wingdings" panose="05000000000000000000" pitchFamily="2" charset="2"/>
              <a:buChar char="Ø"/>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AUC, </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sAUC</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t>：</a:t>
            </a:r>
            <a:endParaRPr lang="en-US" altLang="zh-CN" sz="2000" b="1" dirty="0"/>
          </a:p>
          <a:p>
            <a:r>
              <a:rPr lang="en-US" altLang="zh-CN" sz="2000" b="0" i="0" dirty="0">
                <a:solidFill>
                  <a:srgbClr val="4D4D4D"/>
                </a:solidFill>
                <a:effectLst/>
                <a:latin typeface="-apple-system"/>
              </a:rPr>
              <a:t>ROC</a:t>
            </a:r>
            <a:r>
              <a:rPr lang="zh-CN" altLang="en-US" sz="2000" b="0" i="0" dirty="0">
                <a:solidFill>
                  <a:srgbClr val="4D4D4D"/>
                </a:solidFill>
                <a:effectLst/>
                <a:latin typeface="-apple-system"/>
              </a:rPr>
              <a:t>曲线下面积称之为</a:t>
            </a:r>
            <a:r>
              <a:rPr lang="en-US" altLang="zh-CN" sz="2000" b="0" i="0" dirty="0">
                <a:solidFill>
                  <a:srgbClr val="4D4D4D"/>
                </a:solidFill>
                <a:effectLst/>
                <a:latin typeface="-apple-system"/>
              </a:rPr>
              <a:t>AUC, AUC</a:t>
            </a:r>
            <a:r>
              <a:rPr lang="zh-CN" altLang="en-US" sz="2000" b="0" i="0" dirty="0">
                <a:solidFill>
                  <a:srgbClr val="4D4D4D"/>
                </a:solidFill>
                <a:effectLst/>
                <a:latin typeface="-apple-system"/>
              </a:rPr>
              <a:t>越大算法检测性能越好。</a:t>
            </a:r>
            <a:r>
              <a:rPr lang="zh-CN" altLang="en-US" sz="2000" dirty="0">
                <a:solidFill>
                  <a:srgbClr val="4D4D4D"/>
                </a:solidFill>
                <a:latin typeface="-apple-system"/>
              </a:rPr>
              <a:t>由于</a:t>
            </a:r>
            <a:r>
              <a:rPr lang="en-US" altLang="zh-CN" sz="2000" b="0" i="0" dirty="0">
                <a:solidFill>
                  <a:srgbClr val="4D4D4D"/>
                </a:solidFill>
                <a:effectLst/>
                <a:latin typeface="-apple-system"/>
              </a:rPr>
              <a:t>AUC</a:t>
            </a:r>
            <a:r>
              <a:rPr lang="zh-CN" altLang="en-US" sz="2000" b="0" i="0" dirty="0">
                <a:solidFill>
                  <a:srgbClr val="4D4D4D"/>
                </a:solidFill>
                <a:effectLst/>
                <a:latin typeface="-apple-system"/>
              </a:rPr>
              <a:t>会受中心误差的影响，研究者又提出更加鲁棒的</a:t>
            </a:r>
            <a:r>
              <a:rPr lang="en-US" altLang="zh-CN" sz="2000" b="0" i="0" dirty="0" err="1">
                <a:solidFill>
                  <a:srgbClr val="4D4D4D"/>
                </a:solidFill>
                <a:effectLst/>
                <a:latin typeface="-apple-system"/>
              </a:rPr>
              <a:t>sAUC</a:t>
            </a:r>
            <a:r>
              <a:rPr lang="zh-CN" altLang="en-US" sz="2000" b="0" i="0" dirty="0">
                <a:solidFill>
                  <a:srgbClr val="4D4D4D"/>
                </a:solidFill>
                <a:effectLst/>
                <a:latin typeface="-apple-system"/>
              </a:rPr>
              <a:t>评价指标</a:t>
            </a:r>
            <a:r>
              <a:rPr lang="zh-CN" altLang="en-US" sz="2000" dirty="0"/>
              <a:t>。</a:t>
            </a:r>
            <a:endParaRPr lang="en-US" altLang="zh-CN" sz="2000" dirty="0">
              <a:latin typeface="LMSans10-Regular"/>
            </a:endParaRPr>
          </a:p>
        </p:txBody>
      </p:sp>
      <p:sp>
        <p:nvSpPr>
          <p:cNvPr id="17" name="文本框 16">
            <a:extLst>
              <a:ext uri="{FF2B5EF4-FFF2-40B4-BE49-F238E27FC236}">
                <a16:creationId xmlns:a16="http://schemas.microsoft.com/office/drawing/2014/main" id="{1F37B454-9F52-0144-0730-3CD54567A12F}"/>
              </a:ext>
            </a:extLst>
          </p:cNvPr>
          <p:cNvSpPr txBox="1"/>
          <p:nvPr/>
        </p:nvSpPr>
        <p:spPr>
          <a:xfrm>
            <a:off x="435081" y="5597391"/>
            <a:ext cx="6094826" cy="369332"/>
          </a:xfrm>
          <a:prstGeom prst="rect">
            <a:avLst/>
          </a:prstGeom>
          <a:noFill/>
        </p:spPr>
        <p:txBody>
          <a:bodyPr wrap="square">
            <a:spAutoFit/>
          </a:bodyPr>
          <a:lstStyle/>
          <a:p>
            <a:r>
              <a:rPr lang="en-US" altLang="zh-CN" dirty="0"/>
              <a:t>https://github.com/DuanHuiyu/ARSaliency/tree/main/metrics</a:t>
            </a:r>
            <a:endParaRPr lang="zh-CN" altLang="en-US" dirty="0"/>
          </a:p>
        </p:txBody>
      </p:sp>
      <p:sp>
        <p:nvSpPr>
          <p:cNvPr id="21" name="文本框 20">
            <a:extLst>
              <a:ext uri="{FF2B5EF4-FFF2-40B4-BE49-F238E27FC236}">
                <a16:creationId xmlns:a16="http://schemas.microsoft.com/office/drawing/2014/main" id="{7E35C7A9-47E7-D60B-EC63-34D4C9529146}"/>
              </a:ext>
            </a:extLst>
          </p:cNvPr>
          <p:cNvSpPr txBox="1"/>
          <p:nvPr/>
        </p:nvSpPr>
        <p:spPr>
          <a:xfrm>
            <a:off x="435081" y="5966723"/>
            <a:ext cx="6094826" cy="369332"/>
          </a:xfrm>
          <a:prstGeom prst="rect">
            <a:avLst/>
          </a:prstGeom>
          <a:noFill/>
        </p:spPr>
        <p:txBody>
          <a:bodyPr wrap="square">
            <a:spAutoFit/>
          </a:bodyPr>
          <a:lstStyle/>
          <a:p>
            <a:r>
              <a:rPr lang="en-US" altLang="zh-CN" dirty="0"/>
              <a:t>https://github.com/matthias-k/pysaliency</a:t>
            </a:r>
            <a:endParaRPr lang="zh-CN" altLang="en-US" dirty="0"/>
          </a:p>
        </p:txBody>
      </p:sp>
      <p:sp>
        <p:nvSpPr>
          <p:cNvPr id="25" name="文本框 24">
            <a:extLst>
              <a:ext uri="{FF2B5EF4-FFF2-40B4-BE49-F238E27FC236}">
                <a16:creationId xmlns:a16="http://schemas.microsoft.com/office/drawing/2014/main" id="{DE9E6011-D63B-105F-5F2C-B2ADED5B1515}"/>
              </a:ext>
            </a:extLst>
          </p:cNvPr>
          <p:cNvSpPr txBox="1"/>
          <p:nvPr/>
        </p:nvSpPr>
        <p:spPr>
          <a:xfrm>
            <a:off x="435080" y="6336055"/>
            <a:ext cx="9813233" cy="369332"/>
          </a:xfrm>
          <a:prstGeom prst="rect">
            <a:avLst/>
          </a:prstGeom>
          <a:noFill/>
        </p:spPr>
        <p:txBody>
          <a:bodyPr wrap="square">
            <a:spAutoFit/>
          </a:bodyPr>
          <a:lstStyle/>
          <a:p>
            <a:r>
              <a:rPr lang="en-US" altLang="zh-CN" dirty="0"/>
              <a:t>https://github.com/matthias-k/DeepGaze/blob/main/deepgaze_pytorch/metrics.py</a:t>
            </a:r>
            <a:endParaRPr lang="zh-CN" altLang="en-US" dirty="0"/>
          </a:p>
        </p:txBody>
      </p:sp>
    </p:spTree>
    <p:extLst>
      <p:ext uri="{BB962C8B-B14F-4D97-AF65-F5344CB8AC3E}">
        <p14:creationId xmlns:p14="http://schemas.microsoft.com/office/powerpoint/2010/main" val="41111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714577-DE68-2190-8F3E-51C015599FB0}"/>
              </a:ext>
            </a:extLst>
          </p:cNvPr>
          <p:cNvPicPr>
            <a:picLocks noChangeAspect="1"/>
          </p:cNvPicPr>
          <p:nvPr/>
        </p:nvPicPr>
        <p:blipFill>
          <a:blip r:embed="rId3"/>
          <a:stretch>
            <a:fillRect/>
          </a:stretch>
        </p:blipFill>
        <p:spPr>
          <a:xfrm>
            <a:off x="1540691" y="2494141"/>
            <a:ext cx="8855334" cy="3342923"/>
          </a:xfrm>
          <a:prstGeom prst="rect">
            <a:avLst/>
          </a:prstGeom>
        </p:spPr>
      </p:pic>
      <p:sp>
        <p:nvSpPr>
          <p:cNvPr id="6" name="文本框 5">
            <a:extLst>
              <a:ext uri="{FF2B5EF4-FFF2-40B4-BE49-F238E27FC236}">
                <a16:creationId xmlns:a16="http://schemas.microsoft.com/office/drawing/2014/main" id="{B3D0AA92-E215-FE4B-D72D-85AF63D8B955}"/>
              </a:ext>
            </a:extLst>
          </p:cNvPr>
          <p:cNvSpPr txBox="1"/>
          <p:nvPr/>
        </p:nvSpPr>
        <p:spPr>
          <a:xfrm>
            <a:off x="543362" y="5970469"/>
            <a:ext cx="11294599" cy="646331"/>
          </a:xfrm>
          <a:prstGeom prst="rect">
            <a:avLst/>
          </a:prstGeom>
          <a:noFill/>
        </p:spPr>
        <p:txBody>
          <a:bodyPr wrap="square">
            <a:spAutoFit/>
          </a:bodyPr>
          <a:lstStyle/>
          <a:p>
            <a:r>
              <a:rPr lang="en-US" altLang="zh-CN" sz="1800" dirty="0"/>
              <a:t>Yinan Sun, </a:t>
            </a:r>
            <a:r>
              <a:rPr lang="en-US" altLang="zh-CN" sz="1800" dirty="0" err="1"/>
              <a:t>Xiongkuo</a:t>
            </a:r>
            <a:r>
              <a:rPr lang="en-US" altLang="zh-CN" sz="1800" dirty="0"/>
              <a:t> Min, </a:t>
            </a:r>
            <a:r>
              <a:rPr lang="en-US" altLang="zh-CN" sz="1800" dirty="0" err="1"/>
              <a:t>Huiyu</a:t>
            </a:r>
            <a:r>
              <a:rPr lang="en-US" altLang="zh-CN" sz="1800" dirty="0"/>
              <a:t> Duan, and </a:t>
            </a:r>
            <a:r>
              <a:rPr lang="en-US" altLang="zh-CN" sz="1800" dirty="0" err="1"/>
              <a:t>Guangtao</a:t>
            </a:r>
            <a:r>
              <a:rPr lang="en-US" altLang="zh-CN" sz="1800" dirty="0"/>
              <a:t> Zhai. How is Visual Attention Influenced by Text Guidance? Database and Model.</a:t>
            </a:r>
          </a:p>
        </p:txBody>
      </p:sp>
      <p:sp>
        <p:nvSpPr>
          <p:cNvPr id="10" name="标题 2">
            <a:extLst>
              <a:ext uri="{FF2B5EF4-FFF2-40B4-BE49-F238E27FC236}">
                <a16:creationId xmlns:a16="http://schemas.microsoft.com/office/drawing/2014/main" id="{7486F12E-572D-9B04-5245-47A1BF746A84}"/>
              </a:ext>
            </a:extLst>
          </p:cNvPr>
          <p:cNvSpPr txBox="1">
            <a:spLocks/>
          </p:cNvSpPr>
          <p:nvPr/>
        </p:nvSpPr>
        <p:spPr>
          <a:xfrm>
            <a:off x="609220" y="887531"/>
            <a:ext cx="11162884" cy="5741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a:lstStyle>
          <a:p>
            <a:r>
              <a:rPr lang="en-US" altLang="zh-CN" dirty="0"/>
              <a:t>Metrics </a:t>
            </a:r>
            <a:endParaRPr lang="zh-CN" altLang="en-US" dirty="0"/>
          </a:p>
        </p:txBody>
      </p:sp>
      <p:sp>
        <p:nvSpPr>
          <p:cNvPr id="11" name="矩形 10">
            <a:extLst>
              <a:ext uri="{FF2B5EF4-FFF2-40B4-BE49-F238E27FC236}">
                <a16:creationId xmlns:a16="http://schemas.microsoft.com/office/drawing/2014/main" id="{F8B9C9A7-7861-7BB4-306C-465D757BE58F}"/>
              </a:ext>
            </a:extLst>
          </p:cNvPr>
          <p:cNvSpPr/>
          <p:nvPr/>
        </p:nvSpPr>
        <p:spPr>
          <a:xfrm>
            <a:off x="543362" y="1827274"/>
            <a:ext cx="11027775" cy="707886"/>
          </a:xfrm>
          <a:prstGeom prst="rect">
            <a:avLst/>
          </a:prstGeom>
        </p:spPr>
        <p:txBody>
          <a:bodyPr wrap="square">
            <a:spAutoFit/>
          </a:bodyPr>
          <a:lstStyle/>
          <a:p>
            <a:pPr marL="342900" indent="-342900">
              <a:buFont typeface="Wingdings" panose="05000000000000000000" pitchFamily="2" charset="2"/>
              <a:buChar char="Ø"/>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SALICON</a:t>
            </a:r>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sz="2000" b="1" dirty="0"/>
              <a:t>：</a:t>
            </a:r>
            <a:endParaRPr lang="en-US" altLang="zh-CN" sz="2000" b="1" dirty="0"/>
          </a:p>
          <a:p>
            <a:r>
              <a:rPr lang="en-US" altLang="zh-CN" sz="2000" dirty="0"/>
              <a:t>https://pan.baidu.com/s/185aIN_UfmSNDp4TQ426_6g?pwd=6yvf</a:t>
            </a:r>
          </a:p>
        </p:txBody>
      </p:sp>
    </p:spTree>
    <p:extLst>
      <p:ext uri="{BB962C8B-B14F-4D97-AF65-F5344CB8AC3E}">
        <p14:creationId xmlns:p14="http://schemas.microsoft.com/office/powerpoint/2010/main" val="2508956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A03098-7823-490C-5DA3-FE524717A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773" y="1653568"/>
            <a:ext cx="9884898" cy="4760395"/>
          </a:xfrm>
          <a:prstGeom prst="rect">
            <a:avLst/>
          </a:prstGeom>
        </p:spPr>
      </p:pic>
      <p:sp>
        <p:nvSpPr>
          <p:cNvPr id="9" name="标题 2">
            <a:extLst>
              <a:ext uri="{FF2B5EF4-FFF2-40B4-BE49-F238E27FC236}">
                <a16:creationId xmlns:a16="http://schemas.microsoft.com/office/drawing/2014/main" id="{9CB87C30-7C8A-AB82-A7BE-0BCF00F801FD}"/>
              </a:ext>
            </a:extLst>
          </p:cNvPr>
          <p:cNvSpPr>
            <a:spLocks noGrp="1"/>
          </p:cNvSpPr>
          <p:nvPr>
            <p:ph type="title"/>
          </p:nvPr>
        </p:nvSpPr>
        <p:spPr>
          <a:xfrm>
            <a:off x="658699" y="974282"/>
            <a:ext cx="11162884" cy="574183"/>
          </a:xfrm>
        </p:spPr>
        <p:txBody>
          <a:bodyPr/>
          <a:lstStyle/>
          <a:p>
            <a:r>
              <a:rPr lang="en-US" altLang="zh-CN" dirty="0"/>
              <a:t>Metrics </a:t>
            </a:r>
            <a:endParaRPr lang="zh-CN" altLang="en-US" dirty="0"/>
          </a:p>
        </p:txBody>
      </p:sp>
    </p:spTree>
    <p:extLst>
      <p:ext uri="{BB962C8B-B14F-4D97-AF65-F5344CB8AC3E}">
        <p14:creationId xmlns:p14="http://schemas.microsoft.com/office/powerpoint/2010/main" val="1956703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3D0AA92-E215-FE4B-D72D-85AF63D8B955}"/>
              </a:ext>
            </a:extLst>
          </p:cNvPr>
          <p:cNvSpPr txBox="1"/>
          <p:nvPr/>
        </p:nvSpPr>
        <p:spPr>
          <a:xfrm>
            <a:off x="448700" y="6121955"/>
            <a:ext cx="11294599" cy="646331"/>
          </a:xfrm>
          <a:prstGeom prst="rect">
            <a:avLst/>
          </a:prstGeom>
          <a:noFill/>
        </p:spPr>
        <p:txBody>
          <a:bodyPr wrap="square">
            <a:spAutoFit/>
          </a:bodyPr>
          <a:lstStyle/>
          <a:p>
            <a:r>
              <a:rPr lang="en-US" altLang="zh-CN" sz="1800" dirty="0"/>
              <a:t>Yinan Sun, </a:t>
            </a:r>
            <a:r>
              <a:rPr lang="en-US" altLang="zh-CN" sz="1800" dirty="0" err="1"/>
              <a:t>Xiongkuo</a:t>
            </a:r>
            <a:r>
              <a:rPr lang="en-US" altLang="zh-CN" sz="1800" dirty="0"/>
              <a:t> Min, </a:t>
            </a:r>
            <a:r>
              <a:rPr lang="en-US" altLang="zh-CN" sz="1800" dirty="0" err="1"/>
              <a:t>Huiyu</a:t>
            </a:r>
            <a:r>
              <a:rPr lang="en-US" altLang="zh-CN" sz="1800" dirty="0"/>
              <a:t> Duan, and </a:t>
            </a:r>
            <a:r>
              <a:rPr lang="en-US" altLang="zh-CN" sz="1800" dirty="0" err="1"/>
              <a:t>Guangtao</a:t>
            </a:r>
            <a:r>
              <a:rPr lang="en-US" altLang="zh-CN" sz="1800" dirty="0"/>
              <a:t> Zhai. How is Visual Attention Influenced by Text Guidance? Database and Model.</a:t>
            </a:r>
          </a:p>
        </p:txBody>
      </p:sp>
      <p:pic>
        <p:nvPicPr>
          <p:cNvPr id="3" name="图片 2">
            <a:extLst>
              <a:ext uri="{FF2B5EF4-FFF2-40B4-BE49-F238E27FC236}">
                <a16:creationId xmlns:a16="http://schemas.microsoft.com/office/drawing/2014/main" id="{F85508AA-BBEF-7EBD-7F61-68FD9D9899E2}"/>
              </a:ext>
            </a:extLst>
          </p:cNvPr>
          <p:cNvPicPr>
            <a:picLocks noChangeAspect="1"/>
          </p:cNvPicPr>
          <p:nvPr/>
        </p:nvPicPr>
        <p:blipFill>
          <a:blip r:embed="rId3"/>
          <a:stretch>
            <a:fillRect/>
          </a:stretch>
        </p:blipFill>
        <p:spPr>
          <a:xfrm>
            <a:off x="823140" y="1661832"/>
            <a:ext cx="10074631" cy="4460123"/>
          </a:xfrm>
          <a:prstGeom prst="rect">
            <a:avLst/>
          </a:prstGeom>
        </p:spPr>
      </p:pic>
      <p:sp>
        <p:nvSpPr>
          <p:cNvPr id="9" name="标题 2">
            <a:extLst>
              <a:ext uri="{FF2B5EF4-FFF2-40B4-BE49-F238E27FC236}">
                <a16:creationId xmlns:a16="http://schemas.microsoft.com/office/drawing/2014/main" id="{0BD75B33-8134-EC6E-E31F-9DD300FAF65E}"/>
              </a:ext>
            </a:extLst>
          </p:cNvPr>
          <p:cNvSpPr>
            <a:spLocks noGrp="1"/>
          </p:cNvSpPr>
          <p:nvPr>
            <p:ph type="title"/>
          </p:nvPr>
        </p:nvSpPr>
        <p:spPr>
          <a:xfrm>
            <a:off x="658699" y="974282"/>
            <a:ext cx="11162884" cy="574183"/>
          </a:xfrm>
        </p:spPr>
        <p:txBody>
          <a:bodyPr/>
          <a:lstStyle/>
          <a:p>
            <a:r>
              <a:rPr lang="en-US" altLang="zh-CN" dirty="0"/>
              <a:t>Metrics </a:t>
            </a:r>
            <a:endParaRPr lang="zh-CN" altLang="en-US" dirty="0"/>
          </a:p>
        </p:txBody>
      </p:sp>
      <p:sp>
        <p:nvSpPr>
          <p:cNvPr id="10" name="矩形 9">
            <a:extLst>
              <a:ext uri="{FF2B5EF4-FFF2-40B4-BE49-F238E27FC236}">
                <a16:creationId xmlns:a16="http://schemas.microsoft.com/office/drawing/2014/main" id="{9788BAB9-6EA8-C2EE-6D37-E230A5AF73A4}"/>
              </a:ext>
            </a:extLst>
          </p:cNvPr>
          <p:cNvSpPr/>
          <p:nvPr/>
        </p:nvSpPr>
        <p:spPr>
          <a:xfrm>
            <a:off x="907366" y="2391508"/>
            <a:ext cx="1259059" cy="2243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1B23A55-9C8E-C277-CDE2-FE45A3EB069C}"/>
              </a:ext>
            </a:extLst>
          </p:cNvPr>
          <p:cNvSpPr/>
          <p:nvPr/>
        </p:nvSpPr>
        <p:spPr>
          <a:xfrm>
            <a:off x="897987" y="4696265"/>
            <a:ext cx="1259059" cy="12614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787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Assignment2 Requirements</a:t>
            </a:r>
            <a:endParaRPr lang="zh-CN" altLang="en-US" dirty="0"/>
          </a:p>
        </p:txBody>
      </p:sp>
      <p:sp>
        <p:nvSpPr>
          <p:cNvPr id="4" name="Rectangle 3">
            <a:extLst>
              <a:ext uri="{FF2B5EF4-FFF2-40B4-BE49-F238E27FC236}">
                <a16:creationId xmlns:a16="http://schemas.microsoft.com/office/drawing/2014/main" id="{57CF6D70-AE91-44BE-B681-EF8567FC99AC}"/>
              </a:ext>
            </a:extLst>
          </p:cNvPr>
          <p:cNvSpPr/>
          <p:nvPr/>
        </p:nvSpPr>
        <p:spPr>
          <a:xfrm>
            <a:off x="681761" y="1627116"/>
            <a:ext cx="11193715" cy="4031873"/>
          </a:xfrm>
          <a:prstGeom prst="rect">
            <a:avLst/>
          </a:prstGeom>
        </p:spPr>
        <p:txBody>
          <a:bodyPr wrap="square">
            <a:spAutoFit/>
          </a:bodyPr>
          <a:lstStyle/>
          <a:p>
            <a:pPr marL="342900" indent="-342900" algn="just">
              <a:buFont typeface="+mj-lt"/>
              <a:buAutoNum type="arabicPeriod"/>
            </a:pPr>
            <a:r>
              <a:rPr lang="en-US" sz="1600" kern="100" dirty="0">
                <a:ea typeface="宋体" panose="02010600030101010101" pitchFamily="2" charset="-122"/>
                <a:cs typeface="Times New Roman" panose="02020603050405020304" pitchFamily="18" charset="0"/>
              </a:rPr>
              <a:t>Design a </a:t>
            </a:r>
            <a:r>
              <a:rPr lang="en-US" sz="1600" b="1" kern="100" dirty="0">
                <a:ea typeface="宋体" panose="02010600030101010101" pitchFamily="2" charset="-122"/>
                <a:cs typeface="Times New Roman" panose="02020603050405020304" pitchFamily="18" charset="0"/>
              </a:rPr>
              <a:t>saliency model</a:t>
            </a:r>
            <a:r>
              <a:rPr lang="en-US" sz="1600" kern="100" dirty="0">
                <a:ea typeface="宋体" panose="02010600030101010101" pitchFamily="2" charset="-122"/>
                <a:cs typeface="Times New Roman" panose="02020603050405020304" pitchFamily="18" charset="0"/>
              </a:rPr>
              <a:t> by using the datasets released by SUN </a:t>
            </a:r>
            <a:r>
              <a:rPr lang="en-US" sz="1600" i="1" kern="100" dirty="0">
                <a:ea typeface="宋体" panose="02010600030101010101" pitchFamily="2" charset="-122"/>
                <a:cs typeface="Times New Roman" panose="02020603050405020304" pitchFamily="18" charset="0"/>
              </a:rPr>
              <a:t>et al.</a:t>
            </a:r>
          </a:p>
          <a:p>
            <a:pPr marL="342900" indent="-342900" algn="just">
              <a:buFont typeface="+mj-lt"/>
              <a:buAutoNum type="arabicPeriod"/>
            </a:pPr>
            <a:endParaRPr lang="en-US" sz="1600" i="1" kern="100" dirty="0">
              <a:ea typeface="宋体" panose="02010600030101010101" pitchFamily="2" charset="-122"/>
              <a:cs typeface="Times New Roman" panose="02020603050405020304" pitchFamily="18" charset="0"/>
            </a:endParaRPr>
          </a:p>
          <a:p>
            <a:pPr marL="342900" indent="-342900" algn="just">
              <a:buFont typeface="+mj-lt"/>
              <a:buAutoNum type="arabicPeriod"/>
            </a:pPr>
            <a:r>
              <a:rPr lang="en-US" sz="1600" b="1" kern="100" dirty="0">
                <a:ea typeface="宋体" panose="02010600030101010101" pitchFamily="2" charset="-122"/>
                <a:cs typeface="Times New Roman" panose="02020603050405020304" pitchFamily="18" charset="0"/>
              </a:rPr>
              <a:t>Write a report</a:t>
            </a:r>
            <a:r>
              <a:rPr lang="en-US" sz="1600" kern="100" dirty="0">
                <a:ea typeface="宋体" panose="02010600030101010101" pitchFamily="2" charset="-122"/>
                <a:cs typeface="Times New Roman" panose="02020603050405020304" pitchFamily="18" charset="0"/>
              </a:rPr>
              <a:t> in IEEE Journal format. The report should include title, abstract, the implementation details of your models, the experimental setup and the experimental results, and some analyses, etc.</a:t>
            </a:r>
          </a:p>
          <a:p>
            <a:pPr marL="342900" indent="-342900" algn="just">
              <a:buFont typeface="+mj-lt"/>
              <a:buAutoNum type="arabicPeriod"/>
            </a:pPr>
            <a:endParaRPr lang="en-US" sz="1600" kern="100" dirty="0">
              <a:ea typeface="宋体" panose="02010600030101010101" pitchFamily="2" charset="-122"/>
              <a:cs typeface="Times New Roman" panose="02020603050405020304" pitchFamily="18" charset="0"/>
            </a:endParaRPr>
          </a:p>
          <a:p>
            <a:pPr marL="342900" indent="-342900" algn="just">
              <a:buFont typeface="+mj-lt"/>
              <a:buAutoNum type="arabicPeriod"/>
            </a:pPr>
            <a:r>
              <a:rPr lang="en-US" sz="1600" kern="100" dirty="0">
                <a:ea typeface="宋体" panose="02010600030101010101" pitchFamily="2" charset="-122"/>
                <a:cs typeface="Times New Roman" panose="02020603050405020304" pitchFamily="18" charset="0"/>
              </a:rPr>
              <a:t>Validate the proposed model on the test dataset (AUC, </a:t>
            </a:r>
            <a:r>
              <a:rPr lang="en-US" sz="1600" kern="100" dirty="0" err="1">
                <a:ea typeface="宋体" panose="02010600030101010101" pitchFamily="2" charset="-122"/>
                <a:cs typeface="Times New Roman" panose="02020603050405020304" pitchFamily="18" charset="0"/>
              </a:rPr>
              <a:t>sAUC</a:t>
            </a:r>
            <a:r>
              <a:rPr lang="en-US" sz="1600" kern="100" dirty="0">
                <a:ea typeface="宋体" panose="02010600030101010101" pitchFamily="2" charset="-122"/>
                <a:cs typeface="Times New Roman" panose="02020603050405020304" pitchFamily="18" charset="0"/>
              </a:rPr>
              <a:t>, CC, NSS).</a:t>
            </a:r>
          </a:p>
          <a:p>
            <a:pPr marL="342900" indent="-342900" algn="just">
              <a:buFont typeface="+mj-lt"/>
              <a:buAutoNum type="arabicPeriod"/>
            </a:pPr>
            <a:endParaRPr lang="en-US" sz="1600" kern="100" dirty="0">
              <a:ea typeface="宋体" panose="02010600030101010101" pitchFamily="2" charset="-122"/>
              <a:cs typeface="Times New Roman" panose="02020603050405020304" pitchFamily="18" charset="0"/>
            </a:endParaRPr>
          </a:p>
          <a:p>
            <a:pPr algn="just"/>
            <a:r>
              <a:rPr lang="en-US" sz="1600" kern="100" dirty="0">
                <a:ea typeface="宋体" panose="02010600030101010101" pitchFamily="2" charset="-122"/>
                <a:cs typeface="Times New Roman" panose="02020603050405020304" pitchFamily="18" charset="0"/>
              </a:rPr>
              <a:t>Links for the dataset: </a:t>
            </a:r>
            <a:r>
              <a:rPr lang="en-US" altLang="zh-CN" sz="1600" kern="100" dirty="0">
                <a:ea typeface="宋体" panose="02010600030101010101" pitchFamily="2" charset="-122"/>
                <a:cs typeface="Times New Roman" panose="02020603050405020304" pitchFamily="18" charset="0"/>
                <a:hlinkClick r:id="rId3"/>
              </a:rPr>
              <a:t>https://pan.baidu.com/s/12DqeiOq_5taO4AkRdYOXUw?pwd=b2zu</a:t>
            </a:r>
            <a:endParaRPr lang="en-US" altLang="zh-CN" sz="1600" kern="100" dirty="0">
              <a:ea typeface="宋体" panose="02010600030101010101" pitchFamily="2" charset="-122"/>
              <a:cs typeface="Times New Roman" panose="02020603050405020304" pitchFamily="18" charset="0"/>
            </a:endParaRPr>
          </a:p>
          <a:p>
            <a:pPr algn="just"/>
            <a:endParaRPr lang="en-US" sz="1600" kern="100" dirty="0">
              <a:ea typeface="宋体" panose="02010600030101010101" pitchFamily="2" charset="-122"/>
              <a:cs typeface="Times New Roman" panose="02020603050405020304" pitchFamily="18" charset="0"/>
            </a:endParaRPr>
          </a:p>
          <a:p>
            <a:r>
              <a:rPr lang="en-US" sz="1600" dirty="0"/>
              <a:t>1. </a:t>
            </a:r>
            <a:r>
              <a:rPr lang="en-US" altLang="zh-CN" sz="1600" dirty="0"/>
              <a:t>Yinan Sun, </a:t>
            </a:r>
            <a:r>
              <a:rPr lang="en-US" altLang="zh-CN" sz="1600" dirty="0" err="1"/>
              <a:t>Xiongkuo</a:t>
            </a:r>
            <a:r>
              <a:rPr lang="en-US" altLang="zh-CN" sz="1600" dirty="0"/>
              <a:t> Min, </a:t>
            </a:r>
            <a:r>
              <a:rPr lang="en-US" altLang="zh-CN" sz="1600" dirty="0" err="1"/>
              <a:t>Huiyu</a:t>
            </a:r>
            <a:r>
              <a:rPr lang="en-US" altLang="zh-CN" sz="1600" dirty="0"/>
              <a:t> Duan, </a:t>
            </a:r>
            <a:r>
              <a:rPr lang="en-US" sz="1600" dirty="0"/>
              <a:t>and </a:t>
            </a:r>
            <a:r>
              <a:rPr lang="en-US" sz="1600" dirty="0" err="1"/>
              <a:t>Guangtao</a:t>
            </a:r>
            <a:r>
              <a:rPr lang="en-US" sz="1600" dirty="0"/>
              <a:t> Zhai. </a:t>
            </a:r>
            <a:r>
              <a:rPr lang="en-US" altLang="zh-CN" sz="1600" dirty="0"/>
              <a:t>How is Visual Attention Influenced by Text Guidance? Database and Model</a:t>
            </a:r>
            <a:r>
              <a:rPr lang="en-US" sz="1600" dirty="0"/>
              <a:t>.</a:t>
            </a:r>
          </a:p>
          <a:p>
            <a:endParaRPr lang="en-US" sz="1600" kern="100" dirty="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00" cap="none" spc="0" normalizeH="0" baseline="0" noProof="0" dirty="0">
                <a:ln>
                  <a:noFill/>
                </a:ln>
                <a:solidFill>
                  <a:srgbClr val="000000"/>
                </a:solidFill>
                <a:effectLst/>
                <a:uLnTx/>
                <a:uFillTx/>
                <a:latin typeface="等线 Light"/>
                <a:ea typeface="宋体" panose="02010600030101010101" pitchFamily="2" charset="-122"/>
                <a:cs typeface="Times New Roman" panose="02020603050405020304" pitchFamily="18" charset="0"/>
              </a:rPr>
              <a:t>Deadline:</a:t>
            </a:r>
            <a:r>
              <a:rPr kumimoji="0" lang="zh-CN" altLang="en-US" sz="1600" b="1" i="0" u="none" strike="noStrike" kern="100" cap="none" spc="0" normalizeH="0" baseline="0" noProof="0" dirty="0">
                <a:ln>
                  <a:noFill/>
                </a:ln>
                <a:solidFill>
                  <a:srgbClr val="000000"/>
                </a:solidFill>
                <a:effectLst/>
                <a:uLnTx/>
                <a:uFillTx/>
                <a:latin typeface="等线 Light"/>
                <a:ea typeface="宋体" panose="02010600030101010101" pitchFamily="2" charset="-122"/>
                <a:cs typeface="Times New Roman" panose="02020603050405020304" pitchFamily="18" charset="0"/>
              </a:rPr>
              <a:t> </a:t>
            </a:r>
            <a:r>
              <a:rPr kumimoji="0" lang="en-US" altLang="zh-CN" sz="1600" b="1" i="0" u="none" strike="noStrike" kern="100" cap="none" spc="0" normalizeH="0" baseline="0" noProof="0" dirty="0">
                <a:ln>
                  <a:noFill/>
                </a:ln>
                <a:solidFill>
                  <a:srgbClr val="000000"/>
                </a:solidFill>
                <a:effectLst/>
                <a:uLnTx/>
                <a:uFillTx/>
                <a:latin typeface="等线 Light"/>
                <a:ea typeface="宋体" panose="02010600030101010101" pitchFamily="2" charset="-122"/>
                <a:cs typeface="Times New Roman" panose="02020603050405020304" pitchFamily="18" charset="0"/>
              </a:rPr>
              <a:t>4 weeks (before 12.18)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00" cap="none" spc="0" normalizeH="0" baseline="0" noProof="0" dirty="0">
              <a:ln>
                <a:noFill/>
              </a:ln>
              <a:solidFill>
                <a:srgbClr val="000000"/>
              </a:solidFill>
              <a:effectLst/>
              <a:uLnTx/>
              <a:uFillTx/>
              <a:latin typeface="等线 Light"/>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等线 Light"/>
                <a:ea typeface="等线"/>
                <a:cs typeface="+mn-cs"/>
              </a:rPr>
              <a:t>Finally, you should send the report, the model (including the readme file), and the results on the test dataset to </a:t>
            </a:r>
            <a:r>
              <a:rPr kumimoji="0" lang="en-US" altLang="zh-CN" sz="1600" b="1" i="0" u="sng" strike="noStrike" kern="1200" cap="none" spc="0" normalizeH="0" baseline="0" noProof="0" dirty="0">
                <a:ln>
                  <a:noFill/>
                </a:ln>
                <a:solidFill>
                  <a:srgbClr val="000000"/>
                </a:solidFill>
                <a:effectLst/>
                <a:uLnTx/>
                <a:uFillTx/>
                <a:latin typeface="等线 Light"/>
                <a:ea typeface="等线"/>
                <a:cs typeface="+mn-cs"/>
              </a:rPr>
              <a:t>hanjinliang@sjtu.edu.cn</a:t>
            </a:r>
            <a:r>
              <a:rPr kumimoji="0" lang="en-US" altLang="zh-CN" sz="1600" b="1" i="0" u="none" strike="noStrike" kern="1200" cap="none" spc="0" normalizeH="0" baseline="0" noProof="0" dirty="0">
                <a:ln>
                  <a:noFill/>
                </a:ln>
                <a:solidFill>
                  <a:srgbClr val="000000"/>
                </a:solidFill>
                <a:effectLst/>
                <a:uLnTx/>
                <a:uFillTx/>
                <a:latin typeface="等线 Light"/>
                <a:ea typeface="等线"/>
                <a:cs typeface="+mn-cs"/>
              </a:rPr>
              <a:t>. The email title should be written as: </a:t>
            </a:r>
            <a:r>
              <a:rPr kumimoji="0" lang="en-US" altLang="zh-CN" sz="1600" b="1" i="0" u="sng" strike="noStrike" kern="1200" cap="none" spc="0" normalizeH="0" baseline="0" noProof="0" dirty="0">
                <a:ln>
                  <a:noFill/>
                </a:ln>
                <a:solidFill>
                  <a:srgbClr val="000000"/>
                </a:solidFill>
                <a:effectLst/>
                <a:uLnTx/>
                <a:uFillTx/>
                <a:latin typeface="等线 Light"/>
                <a:ea typeface="等线"/>
                <a:cs typeface="+mn-cs"/>
              </a:rPr>
              <a:t>Assignment2 + Name + </a:t>
            </a:r>
            <a:r>
              <a:rPr kumimoji="0" lang="en-US" altLang="zh-CN" sz="1600" b="1" i="0" u="sng" strike="noStrike" kern="1200" cap="none" spc="0" normalizeH="0" baseline="0" noProof="0" dirty="0" err="1">
                <a:ln>
                  <a:noFill/>
                </a:ln>
                <a:solidFill>
                  <a:srgbClr val="000000"/>
                </a:solidFill>
                <a:effectLst/>
                <a:uLnTx/>
                <a:uFillTx/>
                <a:latin typeface="等线 Light"/>
                <a:ea typeface="等线"/>
                <a:cs typeface="+mn-cs"/>
              </a:rPr>
              <a:t>StudentNumber</a:t>
            </a:r>
            <a:endParaRPr kumimoji="0" lang="en-US" altLang="zh-CN" sz="1600" b="1" i="0" u="sng" strike="noStrike" kern="1200" cap="none" spc="0" normalizeH="0" baseline="0" noProof="0" dirty="0">
              <a:ln>
                <a:noFill/>
              </a:ln>
              <a:solidFill>
                <a:srgbClr val="000000"/>
              </a:solidFill>
              <a:effectLst/>
              <a:uLnTx/>
              <a:uFillTx/>
              <a:latin typeface="等线 Light"/>
              <a:ea typeface="等线"/>
              <a:cs typeface="+mn-cs"/>
            </a:endParaRPr>
          </a:p>
        </p:txBody>
      </p:sp>
      <p:sp>
        <p:nvSpPr>
          <p:cNvPr id="6" name="Rectangle 3">
            <a:extLst>
              <a:ext uri="{FF2B5EF4-FFF2-40B4-BE49-F238E27FC236}">
                <a16:creationId xmlns:a16="http://schemas.microsoft.com/office/drawing/2014/main" id="{879DCE14-25F8-4697-A0D6-F4EBDA18290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4292F"/>
                </a:solidFill>
                <a:effectLst/>
                <a:latin typeface="Arial Unicode MS"/>
                <a:ea typeface="ui-monospace"/>
              </a:rPr>
              <a:t>Saliency in Augmented Reality</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9939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24005" y="3449963"/>
            <a:ext cx="9143999" cy="926932"/>
          </a:xfrm>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2639986" y="1801963"/>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3332484" y="22096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580173" y="1773148"/>
            <a:ext cx="4387392" cy="461665"/>
          </a:xfrm>
          <a:prstGeom prst="rect">
            <a:avLst/>
          </a:prstGeom>
          <a:noFill/>
        </p:spPr>
        <p:txBody>
          <a:bodyPr wrap="square" rtlCol="0">
            <a:spAutoFit/>
          </a:bodyPr>
          <a:lstStyle/>
          <a:p>
            <a:r>
              <a:rPr lang="zh-CN" altLang="en-US" sz="2400" dirty="0"/>
              <a:t>研究背景</a:t>
            </a:r>
          </a:p>
        </p:txBody>
      </p:sp>
      <p:grpSp>
        <p:nvGrpSpPr>
          <p:cNvPr id="12" name="组合 11"/>
          <p:cNvGrpSpPr/>
          <p:nvPr/>
        </p:nvGrpSpPr>
        <p:grpSpPr>
          <a:xfrm>
            <a:off x="2639986" y="269666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2</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5" name="直接连接符 14"/>
          <p:cNvCxnSpPr>
            <a:cxnSpLocks/>
            <a:stCxn id="13" idx="6"/>
          </p:cNvCxnSpPr>
          <p:nvPr/>
        </p:nvCxnSpPr>
        <p:spPr>
          <a:xfrm>
            <a:off x="3332484" y="310432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580172" y="2667848"/>
            <a:ext cx="5484318" cy="461665"/>
          </a:xfrm>
          <a:prstGeom prst="rect">
            <a:avLst/>
          </a:prstGeom>
          <a:noFill/>
        </p:spPr>
        <p:txBody>
          <a:bodyPr wrap="square" rtlCol="0">
            <a:spAutoFit/>
          </a:bodyPr>
          <a:lstStyle/>
          <a:p>
            <a:r>
              <a:rPr lang="zh-CN" altLang="en-US" sz="2400" dirty="0"/>
              <a:t>数据集</a:t>
            </a:r>
          </a:p>
        </p:txBody>
      </p:sp>
      <p:grpSp>
        <p:nvGrpSpPr>
          <p:cNvPr id="6" name="组合 5">
            <a:extLst>
              <a:ext uri="{FF2B5EF4-FFF2-40B4-BE49-F238E27FC236}">
                <a16:creationId xmlns:a16="http://schemas.microsoft.com/office/drawing/2014/main" id="{B1C9E044-1322-CC90-7881-A3EE4E09D78C}"/>
              </a:ext>
            </a:extLst>
          </p:cNvPr>
          <p:cNvGrpSpPr/>
          <p:nvPr/>
        </p:nvGrpSpPr>
        <p:grpSpPr>
          <a:xfrm>
            <a:off x="2639986" y="3576653"/>
            <a:ext cx="843427" cy="443226"/>
            <a:chOff x="666810" y="2586037"/>
            <a:chExt cx="468000" cy="245937"/>
          </a:xfrm>
        </p:grpSpPr>
        <p:sp>
          <p:nvSpPr>
            <p:cNvPr id="8" name="Freeform 10">
              <a:extLst>
                <a:ext uri="{FF2B5EF4-FFF2-40B4-BE49-F238E27FC236}">
                  <a16:creationId xmlns:a16="http://schemas.microsoft.com/office/drawing/2014/main" id="{821B512A-FC86-0B84-5E1D-85A48CDAB9C3}"/>
                </a:ext>
              </a:extLst>
            </p:cNvPr>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solidFill>
                  <a:schemeClr val="bg2"/>
                </a:solidFill>
              </a:endParaRPr>
            </a:p>
          </p:txBody>
        </p:sp>
        <p:sp>
          <p:nvSpPr>
            <p:cNvPr id="9" name="文本框 8">
              <a:extLst>
                <a:ext uri="{FF2B5EF4-FFF2-40B4-BE49-F238E27FC236}">
                  <a16:creationId xmlns:a16="http://schemas.microsoft.com/office/drawing/2014/main" id="{C5C7DF14-8E2C-9855-B506-F8D386DC5371}"/>
                </a:ext>
              </a:extLst>
            </p:cNvPr>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2"/>
                  </a:solidFill>
                  <a:latin typeface="微软雅黑" panose="020B0503020204020204" pitchFamily="34" charset="-122"/>
                  <a:ea typeface="微软雅黑" panose="020B0503020204020204" pitchFamily="34" charset="-122"/>
                </a:rPr>
                <a:t>3</a:t>
              </a:r>
              <a:endParaRPr lang="zh-CN" altLang="en-US" b="1" dirty="0">
                <a:solidFill>
                  <a:schemeClr val="bg2"/>
                </a:solidFill>
                <a:latin typeface="微软雅黑" panose="020B0503020204020204" pitchFamily="34" charset="-122"/>
                <a:ea typeface="微软雅黑" panose="020B0503020204020204" pitchFamily="34" charset="-122"/>
              </a:endParaRPr>
            </a:p>
          </p:txBody>
        </p:sp>
      </p:grpSp>
      <p:cxnSp>
        <p:nvCxnSpPr>
          <p:cNvPr id="10" name="直接连接符 9">
            <a:extLst>
              <a:ext uri="{FF2B5EF4-FFF2-40B4-BE49-F238E27FC236}">
                <a16:creationId xmlns:a16="http://schemas.microsoft.com/office/drawing/2014/main" id="{CA0BF28B-75B4-9C45-E655-12E0C7D06CB6}"/>
              </a:ext>
            </a:extLst>
          </p:cNvPr>
          <p:cNvCxnSpPr>
            <a:cxnSpLocks/>
            <a:stCxn id="8" idx="6"/>
          </p:cNvCxnSpPr>
          <p:nvPr/>
        </p:nvCxnSpPr>
        <p:spPr>
          <a:xfrm>
            <a:off x="3332484" y="3984318"/>
            <a:ext cx="594321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3203C34-0F51-2021-7793-527C3C680413}"/>
              </a:ext>
            </a:extLst>
          </p:cNvPr>
          <p:cNvSpPr txBox="1"/>
          <p:nvPr/>
        </p:nvSpPr>
        <p:spPr>
          <a:xfrm>
            <a:off x="3580172" y="3547838"/>
            <a:ext cx="5484318" cy="461665"/>
          </a:xfrm>
          <a:prstGeom prst="rect">
            <a:avLst/>
          </a:prstGeom>
          <a:noFill/>
        </p:spPr>
        <p:txBody>
          <a:bodyPr wrap="square" rtlCol="0">
            <a:spAutoFit/>
          </a:bodyPr>
          <a:lstStyle/>
          <a:p>
            <a:r>
              <a:rPr lang="zh-CN" altLang="en-US" sz="2400" dirty="0"/>
              <a:t>显著性预测</a:t>
            </a:r>
          </a:p>
        </p:txBody>
      </p:sp>
    </p:spTree>
    <p:extLst>
      <p:ext uri="{BB962C8B-B14F-4D97-AF65-F5344CB8AC3E}">
        <p14:creationId xmlns:p14="http://schemas.microsoft.com/office/powerpoint/2010/main" val="2696025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E888966-512D-B912-4FC7-E7A3E64D3C69}"/>
              </a:ext>
            </a:extLst>
          </p:cNvPr>
          <p:cNvGrpSpPr/>
          <p:nvPr/>
        </p:nvGrpSpPr>
        <p:grpSpPr>
          <a:xfrm>
            <a:off x="6240141" y="1548465"/>
            <a:ext cx="4951948" cy="2775571"/>
            <a:chOff x="6909813" y="2799996"/>
            <a:chExt cx="4951948" cy="2775571"/>
          </a:xfrm>
        </p:grpSpPr>
        <p:pic>
          <p:nvPicPr>
            <p:cNvPr id="4" name="图片 3">
              <a:extLst>
                <a:ext uri="{FF2B5EF4-FFF2-40B4-BE49-F238E27FC236}">
                  <a16:creationId xmlns:a16="http://schemas.microsoft.com/office/drawing/2014/main" id="{162AE6B3-5D33-9893-A3B0-F0C0A25E53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9813" y="2820007"/>
              <a:ext cx="4951948" cy="275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601339B-778E-9E83-E7BC-986771B6D3CC}"/>
                </a:ext>
              </a:extLst>
            </p:cNvPr>
            <p:cNvSpPr/>
            <p:nvPr/>
          </p:nvSpPr>
          <p:spPr>
            <a:xfrm>
              <a:off x="7045234" y="2820007"/>
              <a:ext cx="1611086" cy="39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B1FF047-DBA0-1E41-D705-0CB7731B503C}"/>
                </a:ext>
              </a:extLst>
            </p:cNvPr>
            <p:cNvSpPr/>
            <p:nvPr/>
          </p:nvSpPr>
          <p:spPr>
            <a:xfrm>
              <a:off x="10062754" y="2799996"/>
              <a:ext cx="1611086" cy="39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68754F5-3EED-D265-DA53-3B785C1D378A}"/>
                </a:ext>
              </a:extLst>
            </p:cNvPr>
            <p:cNvSpPr/>
            <p:nvPr/>
          </p:nvSpPr>
          <p:spPr>
            <a:xfrm>
              <a:off x="8580244" y="5184841"/>
              <a:ext cx="1611086" cy="39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标题 2"/>
          <p:cNvSpPr>
            <a:spLocks noGrp="1"/>
          </p:cNvSpPr>
          <p:nvPr>
            <p:ph type="title"/>
          </p:nvPr>
        </p:nvSpPr>
        <p:spPr/>
        <p:txBody>
          <a:bodyPr/>
          <a:lstStyle/>
          <a:p>
            <a:r>
              <a:rPr lang="en-US" altLang="zh-CN" dirty="0"/>
              <a:t>Background</a:t>
            </a:r>
            <a:endParaRPr lang="zh-CN" altLang="en-US" dirty="0"/>
          </a:p>
        </p:txBody>
      </p:sp>
      <p:pic>
        <p:nvPicPr>
          <p:cNvPr id="8" name="图片 1">
            <a:extLst>
              <a:ext uri="{FF2B5EF4-FFF2-40B4-BE49-F238E27FC236}">
                <a16:creationId xmlns:a16="http://schemas.microsoft.com/office/drawing/2014/main" id="{E074D91A-3961-0D40-DED4-909E1204F8F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63" y="1663189"/>
            <a:ext cx="4315047" cy="447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D4BB3864-F77C-ACF3-50B2-4DBCA1EF7137}"/>
              </a:ext>
            </a:extLst>
          </p:cNvPr>
          <p:cNvSpPr txBox="1"/>
          <p:nvPr/>
        </p:nvSpPr>
        <p:spPr>
          <a:xfrm>
            <a:off x="5995284" y="3858363"/>
            <a:ext cx="5441661" cy="2585323"/>
          </a:xfrm>
          <a:prstGeom prst="rect">
            <a:avLst/>
          </a:prstGeom>
          <a:noFill/>
        </p:spPr>
        <p:txBody>
          <a:bodyPr wrap="square">
            <a:spAutoFit/>
          </a:bodyPr>
          <a:lstStyle/>
          <a:p>
            <a:pPr algn="just" latinLnBrk="1"/>
            <a:r>
              <a:rPr lang="en-US" altLang="zh-CN" b="0" i="0" dirty="0">
                <a:effectLst/>
                <a:latin typeface="Times New Roman" panose="02020603050405020304" pitchFamily="18" charset="0"/>
                <a:cs typeface="Times New Roman" panose="02020603050405020304" pitchFamily="18" charset="0"/>
              </a:rPr>
              <a:t>The information selection strategy of the human visual </a:t>
            </a:r>
          </a:p>
          <a:p>
            <a:pPr algn="just" latinLnBrk="1"/>
            <a:r>
              <a:rPr lang="en-US" altLang="zh-CN" b="0" i="0" dirty="0">
                <a:effectLst/>
                <a:latin typeface="Times New Roman" panose="02020603050405020304" pitchFamily="18" charset="0"/>
                <a:cs typeface="Times New Roman" panose="02020603050405020304" pitchFamily="18" charset="0"/>
              </a:rPr>
              <a:t>system helps us quickly capture the area of interest from the complex scene and complete the understanding of the </a:t>
            </a:r>
          </a:p>
          <a:p>
            <a:pPr algn="just" latinLnBrk="1"/>
            <a:r>
              <a:rPr lang="en-US" altLang="zh-CN" b="0" i="0" dirty="0">
                <a:effectLst/>
                <a:latin typeface="Times New Roman" panose="02020603050405020304" pitchFamily="18" charset="0"/>
                <a:cs typeface="Times New Roman" panose="02020603050405020304" pitchFamily="18" charset="0"/>
              </a:rPr>
              <a:t>scene.</a:t>
            </a:r>
          </a:p>
          <a:p>
            <a:pPr algn="just" latinLnBrk="1"/>
            <a:endParaRPr lang="en-US" altLang="zh-CN" b="0" i="0" dirty="0">
              <a:effectLst/>
              <a:latin typeface="Times New Roman" panose="02020603050405020304" pitchFamily="18" charset="0"/>
              <a:cs typeface="Times New Roman" panose="02020603050405020304" pitchFamily="18" charset="0"/>
            </a:endParaRPr>
          </a:p>
          <a:p>
            <a:pPr algn="just" latinLnBrk="1"/>
            <a:r>
              <a:rPr lang="en-US" altLang="zh-CN" b="0" i="0" dirty="0">
                <a:effectLst/>
                <a:latin typeface="Times New Roman" panose="02020603050405020304" pitchFamily="18" charset="0"/>
                <a:cs typeface="Times New Roman" panose="02020603050405020304" pitchFamily="18" charset="0"/>
              </a:rPr>
              <a:t>The selection of the region is mainly determined by two methods:</a:t>
            </a:r>
          </a:p>
          <a:p>
            <a:pPr algn="just" latinLnBrk="1"/>
            <a:r>
              <a:rPr lang="en-US" altLang="zh-CN" b="0" i="0" dirty="0">
                <a:effectLst/>
                <a:latin typeface="Times New Roman" panose="02020603050405020304" pitchFamily="18" charset="0"/>
                <a:cs typeface="Times New Roman" panose="02020603050405020304" pitchFamily="18" charset="0"/>
              </a:rPr>
              <a:t>(1) Based on task-driven top-down approach</a:t>
            </a:r>
          </a:p>
          <a:p>
            <a:pPr algn="just" latinLnBrk="1"/>
            <a:r>
              <a:rPr lang="en-US" altLang="zh-CN" b="0" i="0" dirty="0">
                <a:effectLst/>
                <a:latin typeface="Times New Roman" panose="02020603050405020304" pitchFamily="18" charset="0"/>
                <a:cs typeface="Times New Roman" panose="02020603050405020304" pitchFamily="18" charset="0"/>
              </a:rPr>
              <a:t>(2) Based on data-driven bottom-up approach.</a:t>
            </a:r>
          </a:p>
        </p:txBody>
      </p:sp>
    </p:spTree>
    <p:extLst>
      <p:ext uri="{BB962C8B-B14F-4D97-AF65-F5344CB8AC3E}">
        <p14:creationId xmlns:p14="http://schemas.microsoft.com/office/powerpoint/2010/main" val="3676380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14558" y="1664576"/>
            <a:ext cx="11162884" cy="4921498"/>
          </a:xfrm>
        </p:spPr>
        <p:txBody>
          <a:bodyPr/>
          <a:lstStyle/>
          <a:p>
            <a:endParaRPr lang="en-US" altLang="zh-CN" b="1" dirty="0">
              <a:solidFill>
                <a:srgbClr val="FF0000"/>
              </a:solidFill>
            </a:endParaRPr>
          </a:p>
          <a:p>
            <a:r>
              <a:rPr lang="en-US" altLang="zh-CN" sz="2400" b="1" dirty="0"/>
              <a:t>Computational models of visual attention aim at predicting where we look within a scene.</a:t>
            </a:r>
            <a:endParaRPr lang="zh-CN" altLang="en-US" sz="2400" dirty="0"/>
          </a:p>
        </p:txBody>
      </p:sp>
      <p:sp>
        <p:nvSpPr>
          <p:cNvPr id="3" name="标题 2"/>
          <p:cNvSpPr>
            <a:spLocks noGrp="1"/>
          </p:cNvSpPr>
          <p:nvPr>
            <p:ph type="title"/>
          </p:nvPr>
        </p:nvSpPr>
        <p:spPr/>
        <p:txBody>
          <a:bodyPr/>
          <a:lstStyle/>
          <a:p>
            <a:r>
              <a:rPr lang="en-US" altLang="zh-CN"/>
              <a:t>Background</a:t>
            </a:r>
            <a:endParaRPr lang="zh-CN" altLang="en-US" dirty="0"/>
          </a:p>
        </p:txBody>
      </p:sp>
      <p:pic>
        <p:nvPicPr>
          <p:cNvPr id="4" name="图片 3"/>
          <p:cNvPicPr>
            <a:picLocks noChangeAspect="1"/>
          </p:cNvPicPr>
          <p:nvPr/>
        </p:nvPicPr>
        <p:blipFill>
          <a:blip r:embed="rId3"/>
          <a:stretch>
            <a:fillRect/>
          </a:stretch>
        </p:blipFill>
        <p:spPr>
          <a:xfrm>
            <a:off x="809210" y="3162615"/>
            <a:ext cx="10573580" cy="2765752"/>
          </a:xfrm>
          <a:prstGeom prst="rect">
            <a:avLst/>
          </a:prstGeom>
        </p:spPr>
      </p:pic>
    </p:spTree>
    <p:extLst>
      <p:ext uri="{BB962C8B-B14F-4D97-AF65-F5344CB8AC3E}">
        <p14:creationId xmlns:p14="http://schemas.microsoft.com/office/powerpoint/2010/main" val="263963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Background</a:t>
            </a:r>
            <a:endParaRPr lang="zh-CN" altLang="en-US" dirty="0"/>
          </a:p>
        </p:txBody>
      </p:sp>
      <p:pic>
        <p:nvPicPr>
          <p:cNvPr id="2" name="图片 1">
            <a:extLst>
              <a:ext uri="{FF2B5EF4-FFF2-40B4-BE49-F238E27FC236}">
                <a16:creationId xmlns:a16="http://schemas.microsoft.com/office/drawing/2014/main" id="{81F42C47-CDB9-A073-0630-DB1E9741A215}"/>
              </a:ext>
            </a:extLst>
          </p:cNvPr>
          <p:cNvPicPr>
            <a:picLocks noChangeAspect="1"/>
          </p:cNvPicPr>
          <p:nvPr/>
        </p:nvPicPr>
        <p:blipFill>
          <a:blip r:embed="rId3"/>
          <a:stretch>
            <a:fillRect/>
          </a:stretch>
        </p:blipFill>
        <p:spPr>
          <a:xfrm>
            <a:off x="758489" y="2267838"/>
            <a:ext cx="10675021" cy="3212870"/>
          </a:xfrm>
          <a:prstGeom prst="rect">
            <a:avLst/>
          </a:prstGeom>
        </p:spPr>
      </p:pic>
    </p:spTree>
    <p:extLst>
      <p:ext uri="{BB962C8B-B14F-4D97-AF65-F5344CB8AC3E}">
        <p14:creationId xmlns:p14="http://schemas.microsoft.com/office/powerpoint/2010/main" val="73283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0" indent="0">
              <a:buNone/>
            </a:pPr>
            <a:endParaRPr lang="en-US" altLang="zh-CN" dirty="0"/>
          </a:p>
          <a:p>
            <a:r>
              <a:rPr lang="en-US" altLang="zh-CN" dirty="0"/>
              <a:t>Discrete fixation map:</a:t>
            </a:r>
          </a:p>
          <a:p>
            <a:endParaRPr lang="en-US" altLang="zh-CN" dirty="0"/>
          </a:p>
          <a:p>
            <a:endParaRPr lang="en-US" altLang="zh-CN" dirty="0"/>
          </a:p>
          <a:p>
            <a:endParaRPr lang="en-US" altLang="zh-CN" dirty="0"/>
          </a:p>
          <a:p>
            <a:r>
              <a:rPr lang="en-US" altLang="zh-CN" dirty="0"/>
              <a:t>Continuous saliency map</a:t>
            </a:r>
          </a:p>
        </p:txBody>
      </p:sp>
      <p:sp>
        <p:nvSpPr>
          <p:cNvPr id="3" name="标题 2"/>
          <p:cNvSpPr>
            <a:spLocks noGrp="1"/>
          </p:cNvSpPr>
          <p:nvPr>
            <p:ph type="title"/>
          </p:nvPr>
        </p:nvSpPr>
        <p:spPr/>
        <p:txBody>
          <a:bodyPr/>
          <a:lstStyle/>
          <a:p>
            <a:r>
              <a:rPr lang="en-US" altLang="zh-CN" dirty="0"/>
              <a:t>Ground truth</a:t>
            </a:r>
            <a:endParaRPr lang="zh-CN" altLang="en-US" dirty="0"/>
          </a:p>
        </p:txBody>
      </p:sp>
      <p:pic>
        <p:nvPicPr>
          <p:cNvPr id="9" name="图片 8"/>
          <p:cNvPicPr>
            <a:picLocks noChangeAspect="1"/>
          </p:cNvPicPr>
          <p:nvPr/>
        </p:nvPicPr>
        <p:blipFill>
          <a:blip r:embed="rId3"/>
          <a:stretch>
            <a:fillRect/>
          </a:stretch>
        </p:blipFill>
        <p:spPr>
          <a:xfrm>
            <a:off x="5092397" y="2036273"/>
            <a:ext cx="3168690" cy="2110154"/>
          </a:xfrm>
          <a:prstGeom prst="rect">
            <a:avLst/>
          </a:prstGeom>
        </p:spPr>
      </p:pic>
      <p:pic>
        <p:nvPicPr>
          <p:cNvPr id="10" name="图片 9"/>
          <p:cNvPicPr>
            <a:picLocks noChangeAspect="1"/>
          </p:cNvPicPr>
          <p:nvPr/>
        </p:nvPicPr>
        <p:blipFill>
          <a:blip r:embed="rId4"/>
          <a:stretch>
            <a:fillRect/>
          </a:stretch>
        </p:blipFill>
        <p:spPr>
          <a:xfrm>
            <a:off x="5092398" y="4252150"/>
            <a:ext cx="3168690" cy="2110154"/>
          </a:xfrm>
          <a:prstGeom prst="rect">
            <a:avLst/>
          </a:prstGeom>
        </p:spPr>
      </p:pic>
      <p:pic>
        <p:nvPicPr>
          <p:cNvPr id="11" name="图片 10"/>
          <p:cNvPicPr>
            <a:picLocks noChangeAspect="1"/>
          </p:cNvPicPr>
          <p:nvPr/>
        </p:nvPicPr>
        <p:blipFill>
          <a:blip r:embed="rId5"/>
          <a:stretch>
            <a:fillRect/>
          </a:stretch>
        </p:blipFill>
        <p:spPr>
          <a:xfrm>
            <a:off x="1676393" y="2798263"/>
            <a:ext cx="2567696" cy="923097"/>
          </a:xfrm>
          <a:prstGeom prst="rect">
            <a:avLst/>
          </a:prstGeom>
        </p:spPr>
      </p:pic>
      <p:pic>
        <p:nvPicPr>
          <p:cNvPr id="12" name="图片 11"/>
          <p:cNvPicPr>
            <a:picLocks noChangeAspect="1"/>
          </p:cNvPicPr>
          <p:nvPr/>
        </p:nvPicPr>
        <p:blipFill>
          <a:blip r:embed="rId6"/>
          <a:stretch>
            <a:fillRect/>
          </a:stretch>
        </p:blipFill>
        <p:spPr>
          <a:xfrm>
            <a:off x="1366174" y="4947353"/>
            <a:ext cx="3188135" cy="860658"/>
          </a:xfrm>
          <a:prstGeom prst="rect">
            <a:avLst/>
          </a:prstGeom>
        </p:spPr>
      </p:pic>
      <p:pic>
        <p:nvPicPr>
          <p:cNvPr id="5" name="图片 4">
            <a:extLst>
              <a:ext uri="{FF2B5EF4-FFF2-40B4-BE49-F238E27FC236}">
                <a16:creationId xmlns:a16="http://schemas.microsoft.com/office/drawing/2014/main" id="{232BA06F-9693-26C0-B81C-EB7EC25EBA7C}"/>
              </a:ext>
            </a:extLst>
          </p:cNvPr>
          <p:cNvPicPr>
            <a:picLocks noChangeAspect="1"/>
          </p:cNvPicPr>
          <p:nvPr/>
        </p:nvPicPr>
        <p:blipFill>
          <a:blip r:embed="rId7"/>
          <a:stretch>
            <a:fillRect/>
          </a:stretch>
        </p:blipFill>
        <p:spPr>
          <a:xfrm>
            <a:off x="9335423" y="3245514"/>
            <a:ext cx="2027046" cy="802099"/>
          </a:xfrm>
          <a:prstGeom prst="rect">
            <a:avLst/>
          </a:prstGeom>
        </p:spPr>
      </p:pic>
      <p:pic>
        <p:nvPicPr>
          <p:cNvPr id="7" name="图片 6">
            <a:extLst>
              <a:ext uri="{FF2B5EF4-FFF2-40B4-BE49-F238E27FC236}">
                <a16:creationId xmlns:a16="http://schemas.microsoft.com/office/drawing/2014/main" id="{BAE4AF78-9B18-BD30-A564-BBD2F5F7375E}"/>
              </a:ext>
            </a:extLst>
          </p:cNvPr>
          <p:cNvPicPr>
            <a:picLocks noChangeAspect="1"/>
          </p:cNvPicPr>
          <p:nvPr/>
        </p:nvPicPr>
        <p:blipFill>
          <a:blip r:embed="rId8"/>
          <a:stretch>
            <a:fillRect/>
          </a:stretch>
        </p:blipFill>
        <p:spPr>
          <a:xfrm>
            <a:off x="9269427" y="1928673"/>
            <a:ext cx="2159037" cy="1073847"/>
          </a:xfrm>
          <a:prstGeom prst="rect">
            <a:avLst/>
          </a:prstGeom>
        </p:spPr>
      </p:pic>
      <p:pic>
        <p:nvPicPr>
          <p:cNvPr id="13" name="图片 12">
            <a:extLst>
              <a:ext uri="{FF2B5EF4-FFF2-40B4-BE49-F238E27FC236}">
                <a16:creationId xmlns:a16="http://schemas.microsoft.com/office/drawing/2014/main" id="{7411C600-9E6F-7DE4-4FCC-E56ABB4345C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818" r="34091"/>
          <a:stretch/>
        </p:blipFill>
        <p:spPr>
          <a:xfrm>
            <a:off x="9478104" y="4216397"/>
            <a:ext cx="1741685" cy="2221995"/>
          </a:xfrm>
          <a:prstGeom prst="rect">
            <a:avLst/>
          </a:prstGeom>
        </p:spPr>
      </p:pic>
    </p:spTree>
    <p:extLst>
      <p:ext uri="{BB962C8B-B14F-4D97-AF65-F5344CB8AC3E}">
        <p14:creationId xmlns:p14="http://schemas.microsoft.com/office/powerpoint/2010/main" val="282439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Metrics —— AUC</a:t>
            </a:r>
            <a:endParaRPr lang="zh-CN" altLang="en-US" dirty="0"/>
          </a:p>
        </p:txBody>
      </p:sp>
      <p:pic>
        <p:nvPicPr>
          <p:cNvPr id="4" name="图片 3"/>
          <p:cNvPicPr>
            <a:picLocks noChangeAspect="1"/>
          </p:cNvPicPr>
          <p:nvPr/>
        </p:nvPicPr>
        <p:blipFill>
          <a:blip r:embed="rId3"/>
          <a:stretch>
            <a:fillRect/>
          </a:stretch>
        </p:blipFill>
        <p:spPr>
          <a:xfrm>
            <a:off x="2199740" y="1685679"/>
            <a:ext cx="2495478" cy="1862277"/>
          </a:xfrm>
          <a:prstGeom prst="rect">
            <a:avLst/>
          </a:prstGeom>
        </p:spPr>
      </p:pic>
      <p:pic>
        <p:nvPicPr>
          <p:cNvPr id="5" name="图片 4"/>
          <p:cNvPicPr>
            <a:picLocks noChangeAspect="1"/>
          </p:cNvPicPr>
          <p:nvPr/>
        </p:nvPicPr>
        <p:blipFill>
          <a:blip r:embed="rId4"/>
          <a:stretch>
            <a:fillRect/>
          </a:stretch>
        </p:blipFill>
        <p:spPr>
          <a:xfrm>
            <a:off x="4876933" y="1685678"/>
            <a:ext cx="2495478" cy="1862277"/>
          </a:xfrm>
          <a:prstGeom prst="rect">
            <a:avLst/>
          </a:prstGeom>
        </p:spPr>
      </p:pic>
      <p:pic>
        <p:nvPicPr>
          <p:cNvPr id="9" name="图片 8"/>
          <p:cNvPicPr>
            <a:picLocks noChangeAspect="1"/>
          </p:cNvPicPr>
          <p:nvPr/>
        </p:nvPicPr>
        <p:blipFill>
          <a:blip r:embed="rId5"/>
          <a:stretch>
            <a:fillRect/>
          </a:stretch>
        </p:blipFill>
        <p:spPr>
          <a:xfrm>
            <a:off x="7554126" y="1685677"/>
            <a:ext cx="2495479" cy="1862278"/>
          </a:xfrm>
          <a:prstGeom prst="rect">
            <a:avLst/>
          </a:prstGeom>
        </p:spPr>
      </p:pic>
      <p:sp>
        <p:nvSpPr>
          <p:cNvPr id="10" name="矩形 9"/>
          <p:cNvSpPr/>
          <p:nvPr/>
        </p:nvSpPr>
        <p:spPr>
          <a:xfrm>
            <a:off x="2807721" y="3685173"/>
            <a:ext cx="1279517" cy="369332"/>
          </a:xfrm>
          <a:prstGeom prst="rect">
            <a:avLst/>
          </a:prstGeom>
        </p:spPr>
        <p:txBody>
          <a:bodyPr wrap="none">
            <a:spAutoFit/>
          </a:bodyPr>
          <a:lstStyle/>
          <a:p>
            <a:r>
              <a:rPr lang="en-US" altLang="zh-CN" dirty="0">
                <a:latin typeface="+mn-ea"/>
              </a:rPr>
              <a:t>(a) Original</a:t>
            </a:r>
            <a:endParaRPr lang="zh-CN" altLang="en-US" dirty="0">
              <a:latin typeface="+mn-ea"/>
            </a:endParaRPr>
          </a:p>
        </p:txBody>
      </p:sp>
      <p:sp>
        <p:nvSpPr>
          <p:cNvPr id="11" name="矩形 10"/>
          <p:cNvSpPr/>
          <p:nvPr/>
        </p:nvSpPr>
        <p:spPr>
          <a:xfrm>
            <a:off x="5505753" y="3685173"/>
            <a:ext cx="1237839" cy="369332"/>
          </a:xfrm>
          <a:prstGeom prst="rect">
            <a:avLst/>
          </a:prstGeom>
        </p:spPr>
        <p:txBody>
          <a:bodyPr wrap="none">
            <a:spAutoFit/>
          </a:bodyPr>
          <a:lstStyle/>
          <a:p>
            <a:r>
              <a:rPr lang="en-US" altLang="zh-CN" dirty="0">
                <a:latin typeface="+mn-ea"/>
              </a:rPr>
              <a:t>(b) Human</a:t>
            </a:r>
            <a:endParaRPr lang="zh-CN" altLang="en-US" dirty="0">
              <a:latin typeface="+mn-ea"/>
            </a:endParaRPr>
          </a:p>
        </p:txBody>
      </p:sp>
      <p:sp>
        <p:nvSpPr>
          <p:cNvPr id="12" name="矩形 11"/>
          <p:cNvSpPr/>
          <p:nvPr/>
        </p:nvSpPr>
        <p:spPr>
          <a:xfrm>
            <a:off x="8011423" y="3685173"/>
            <a:ext cx="1116011" cy="369332"/>
          </a:xfrm>
          <a:prstGeom prst="rect">
            <a:avLst/>
          </a:prstGeom>
        </p:spPr>
        <p:txBody>
          <a:bodyPr wrap="none">
            <a:spAutoFit/>
          </a:bodyPr>
          <a:lstStyle/>
          <a:p>
            <a:r>
              <a:rPr lang="en-US" altLang="zh-CN" dirty="0">
                <a:latin typeface="+mn-ea"/>
              </a:rPr>
              <a:t>(c) model</a:t>
            </a:r>
            <a:endParaRPr lang="zh-CN" altLang="en-US" dirty="0">
              <a:latin typeface="+mn-ea"/>
            </a:endParaRPr>
          </a:p>
        </p:txBody>
      </p:sp>
      <p:sp>
        <p:nvSpPr>
          <p:cNvPr id="13" name="矩形 12"/>
          <p:cNvSpPr/>
          <p:nvPr/>
        </p:nvSpPr>
        <p:spPr>
          <a:xfrm>
            <a:off x="2199740" y="4191723"/>
            <a:ext cx="7786290" cy="369332"/>
          </a:xfrm>
          <a:prstGeom prst="rect">
            <a:avLst/>
          </a:prstGeom>
        </p:spPr>
        <p:txBody>
          <a:bodyPr wrap="square">
            <a:spAutoFit/>
          </a:bodyPr>
          <a:lstStyle/>
          <a:p>
            <a:r>
              <a:rPr lang="en-US" altLang="zh-CN" dirty="0">
                <a:solidFill>
                  <a:srgbClr val="B31B1C"/>
                </a:solidFill>
                <a:latin typeface="+mn-ea"/>
              </a:rPr>
              <a:t>(1) </a:t>
            </a:r>
            <a:r>
              <a:rPr lang="en-US" altLang="zh-CN" dirty="0">
                <a:solidFill>
                  <a:srgbClr val="000000"/>
                </a:solidFill>
                <a:latin typeface="+mn-ea"/>
              </a:rPr>
              <a:t>Label the pixels of the human map as fixated (255) or not (0):</a:t>
            </a:r>
            <a:endParaRPr lang="zh-CN" altLang="en-US" dirty="0">
              <a:latin typeface="+mn-ea"/>
            </a:endParaRPr>
          </a:p>
        </p:txBody>
      </p:sp>
      <p:pic>
        <p:nvPicPr>
          <p:cNvPr id="16" name="图片 15"/>
          <p:cNvPicPr>
            <a:picLocks noChangeAspect="1"/>
          </p:cNvPicPr>
          <p:nvPr/>
        </p:nvPicPr>
        <p:blipFill>
          <a:blip r:embed="rId6"/>
          <a:stretch>
            <a:fillRect/>
          </a:stretch>
        </p:blipFill>
        <p:spPr>
          <a:xfrm>
            <a:off x="4977349" y="4561056"/>
            <a:ext cx="2047488" cy="1527959"/>
          </a:xfrm>
          <a:prstGeom prst="rect">
            <a:avLst/>
          </a:prstGeom>
        </p:spPr>
      </p:pic>
      <p:sp>
        <p:nvSpPr>
          <p:cNvPr id="17" name="矩形 16"/>
          <p:cNvSpPr/>
          <p:nvPr/>
        </p:nvSpPr>
        <p:spPr>
          <a:xfrm>
            <a:off x="2097792" y="6089015"/>
            <a:ext cx="7806601" cy="369332"/>
          </a:xfrm>
          <a:prstGeom prst="rect">
            <a:avLst/>
          </a:prstGeom>
        </p:spPr>
        <p:txBody>
          <a:bodyPr wrap="square">
            <a:spAutoFit/>
          </a:bodyPr>
          <a:lstStyle/>
          <a:p>
            <a:r>
              <a:rPr lang="en-US" altLang="zh-CN" dirty="0">
                <a:latin typeface="+mn-ea"/>
              </a:rPr>
              <a:t>The threshold is often arbitrary chosen (to cover around 20% of the picture).</a:t>
            </a:r>
            <a:endParaRPr lang="zh-CN" altLang="en-US" dirty="0">
              <a:latin typeface="+mn-ea"/>
            </a:endParaRPr>
          </a:p>
        </p:txBody>
      </p:sp>
    </p:spTree>
    <p:extLst>
      <p:ext uri="{BB962C8B-B14F-4D97-AF65-F5344CB8AC3E}">
        <p14:creationId xmlns:p14="http://schemas.microsoft.com/office/powerpoint/2010/main" val="4465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Metrics —— AUC</a:t>
            </a:r>
            <a:endParaRPr lang="zh-CN" altLang="en-US" dirty="0"/>
          </a:p>
        </p:txBody>
      </p:sp>
      <p:sp>
        <p:nvSpPr>
          <p:cNvPr id="13" name="矩形 12"/>
          <p:cNvSpPr/>
          <p:nvPr/>
        </p:nvSpPr>
        <p:spPr>
          <a:xfrm>
            <a:off x="448313" y="1753817"/>
            <a:ext cx="8740634" cy="369332"/>
          </a:xfrm>
          <a:prstGeom prst="rect">
            <a:avLst/>
          </a:prstGeom>
        </p:spPr>
        <p:txBody>
          <a:bodyPr wrap="square">
            <a:spAutoFit/>
          </a:bodyPr>
          <a:lstStyle/>
          <a:p>
            <a:r>
              <a:rPr lang="en-US" altLang="zh-CN" dirty="0">
                <a:solidFill>
                  <a:srgbClr val="FF0000"/>
                </a:solidFill>
              </a:rPr>
              <a:t>(2) </a:t>
            </a:r>
            <a:r>
              <a:rPr lang="en-US" altLang="zh-CN" dirty="0"/>
              <a:t>Label the pixels of the predicted map as fixated (255) or not (0) by a given threshold</a:t>
            </a:r>
            <a:endParaRPr lang="zh-CN" altLang="en-US" dirty="0">
              <a:latin typeface="+mn-ea"/>
            </a:endParaRPr>
          </a:p>
        </p:txBody>
      </p:sp>
      <p:pic>
        <p:nvPicPr>
          <p:cNvPr id="2" name="图片 1"/>
          <p:cNvPicPr>
            <a:picLocks noChangeAspect="1"/>
          </p:cNvPicPr>
          <p:nvPr/>
        </p:nvPicPr>
        <p:blipFill>
          <a:blip r:embed="rId3"/>
          <a:stretch>
            <a:fillRect/>
          </a:stretch>
        </p:blipFill>
        <p:spPr>
          <a:xfrm>
            <a:off x="4462893" y="2242815"/>
            <a:ext cx="2379911" cy="1776034"/>
          </a:xfrm>
          <a:prstGeom prst="rect">
            <a:avLst/>
          </a:prstGeom>
        </p:spPr>
      </p:pic>
      <p:sp>
        <p:nvSpPr>
          <p:cNvPr id="6" name="矩形 5"/>
          <p:cNvSpPr/>
          <p:nvPr/>
        </p:nvSpPr>
        <p:spPr>
          <a:xfrm>
            <a:off x="448313" y="3994586"/>
            <a:ext cx="8468260" cy="369332"/>
          </a:xfrm>
          <a:prstGeom prst="rect">
            <a:avLst/>
          </a:prstGeom>
        </p:spPr>
        <p:txBody>
          <a:bodyPr wrap="square">
            <a:spAutoFit/>
          </a:bodyPr>
          <a:lstStyle/>
          <a:p>
            <a:r>
              <a:rPr lang="en-US" altLang="zh-CN" dirty="0">
                <a:solidFill>
                  <a:srgbClr val="FF0000"/>
                </a:solidFill>
              </a:rPr>
              <a:t>(3) </a:t>
            </a:r>
            <a:r>
              <a:rPr lang="en-US" altLang="zh-CN" dirty="0"/>
              <a:t>Count the good and bad predictions between human and predicted maps:</a:t>
            </a:r>
            <a:endParaRPr lang="zh-CN" altLang="en-US" dirty="0"/>
          </a:p>
        </p:txBody>
      </p:sp>
      <p:pic>
        <p:nvPicPr>
          <p:cNvPr id="7" name="图片 6"/>
          <p:cNvPicPr>
            <a:picLocks noChangeAspect="1"/>
          </p:cNvPicPr>
          <p:nvPr/>
        </p:nvPicPr>
        <p:blipFill>
          <a:blip r:embed="rId4"/>
          <a:stretch>
            <a:fillRect/>
          </a:stretch>
        </p:blipFill>
        <p:spPr>
          <a:xfrm>
            <a:off x="2930632" y="4473388"/>
            <a:ext cx="2379911" cy="1776034"/>
          </a:xfrm>
          <a:prstGeom prst="rect">
            <a:avLst/>
          </a:prstGeom>
        </p:spPr>
      </p:pic>
      <p:pic>
        <p:nvPicPr>
          <p:cNvPr id="8" name="图片 7"/>
          <p:cNvPicPr>
            <a:picLocks noChangeAspect="1"/>
          </p:cNvPicPr>
          <p:nvPr/>
        </p:nvPicPr>
        <p:blipFill>
          <a:blip r:embed="rId3"/>
          <a:stretch>
            <a:fillRect/>
          </a:stretch>
        </p:blipFill>
        <p:spPr>
          <a:xfrm>
            <a:off x="5540309" y="4473389"/>
            <a:ext cx="2379911" cy="1776033"/>
          </a:xfrm>
          <a:prstGeom prst="rect">
            <a:avLst/>
          </a:prstGeom>
        </p:spPr>
      </p:pic>
      <p:sp>
        <p:nvSpPr>
          <p:cNvPr id="15" name="矩形 14"/>
          <p:cNvSpPr/>
          <p:nvPr/>
        </p:nvSpPr>
        <p:spPr>
          <a:xfrm>
            <a:off x="3300490" y="6295588"/>
            <a:ext cx="1640193" cy="369332"/>
          </a:xfrm>
          <a:prstGeom prst="rect">
            <a:avLst/>
          </a:prstGeom>
        </p:spPr>
        <p:txBody>
          <a:bodyPr wrap="none">
            <a:spAutoFit/>
          </a:bodyPr>
          <a:lstStyle/>
          <a:p>
            <a:r>
              <a:rPr lang="en-US" altLang="zh-CN" dirty="0">
                <a:latin typeface="+mn-ea"/>
              </a:rPr>
              <a:t>(a) Human Bin.</a:t>
            </a:r>
            <a:endParaRPr lang="zh-CN" altLang="en-US" dirty="0">
              <a:latin typeface="+mn-ea"/>
            </a:endParaRPr>
          </a:p>
        </p:txBody>
      </p:sp>
      <p:sp>
        <p:nvSpPr>
          <p:cNvPr id="18" name="矩形 17"/>
          <p:cNvSpPr/>
          <p:nvPr/>
        </p:nvSpPr>
        <p:spPr>
          <a:xfrm>
            <a:off x="5793949" y="6295587"/>
            <a:ext cx="1872629" cy="369332"/>
          </a:xfrm>
          <a:prstGeom prst="rect">
            <a:avLst/>
          </a:prstGeom>
        </p:spPr>
        <p:txBody>
          <a:bodyPr wrap="none">
            <a:spAutoFit/>
          </a:bodyPr>
          <a:lstStyle/>
          <a:p>
            <a:r>
              <a:rPr lang="en-US" altLang="zh-CN" dirty="0">
                <a:latin typeface="+mn-ea"/>
              </a:rPr>
              <a:t>(b) Predicted Bin.</a:t>
            </a:r>
            <a:endParaRPr lang="zh-CN" altLang="en-US" dirty="0">
              <a:latin typeface="+mn-ea"/>
            </a:endParaRPr>
          </a:p>
        </p:txBody>
      </p:sp>
    </p:spTree>
    <p:extLst>
      <p:ext uri="{BB962C8B-B14F-4D97-AF65-F5344CB8AC3E}">
        <p14:creationId xmlns:p14="http://schemas.microsoft.com/office/powerpoint/2010/main" val="215153070"/>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29487</TotalTime>
  <Words>2675</Words>
  <Application>Microsoft Office PowerPoint</Application>
  <PresentationFormat>宽屏</PresentationFormat>
  <Paragraphs>228</Paragraphs>
  <Slides>27</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-apple-system</vt:lpstr>
      <vt:lpstr>Arial Unicode MS</vt:lpstr>
      <vt:lpstr>LMSans10-Regular</vt:lpstr>
      <vt:lpstr>等线</vt:lpstr>
      <vt:lpstr>等线 Light</vt:lpstr>
      <vt:lpstr>微软雅黑</vt:lpstr>
      <vt:lpstr>Arial</vt:lpstr>
      <vt:lpstr>Calibri</vt:lpstr>
      <vt:lpstr>Times New Roman</vt:lpstr>
      <vt:lpstr>Wingdings</vt:lpstr>
      <vt:lpstr>2016-VI主题-蓝</vt:lpstr>
      <vt:lpstr>文本引导的显著性研究</vt:lpstr>
      <vt:lpstr>Assignment2 Requirements</vt:lpstr>
      <vt:lpstr>目录 Contents</vt:lpstr>
      <vt:lpstr>Background</vt:lpstr>
      <vt:lpstr>Background</vt:lpstr>
      <vt:lpstr>Background</vt:lpstr>
      <vt:lpstr>Ground truth</vt:lpstr>
      <vt:lpstr>Metrics —— AUC</vt:lpstr>
      <vt:lpstr>Metrics —— AUC</vt:lpstr>
      <vt:lpstr>Metrics —— AUC</vt:lpstr>
      <vt:lpstr>Background</vt:lpstr>
      <vt:lpstr>Background</vt:lpstr>
      <vt:lpstr>目录 Contents</vt:lpstr>
      <vt:lpstr>Dataset</vt:lpstr>
      <vt:lpstr>Dataset</vt:lpstr>
      <vt:lpstr>Dataset</vt:lpstr>
      <vt:lpstr>Dataset</vt:lpstr>
      <vt:lpstr>Dataset</vt:lpstr>
      <vt:lpstr>目录 Contents</vt:lpstr>
      <vt:lpstr>Deep network: SalGAN</vt:lpstr>
      <vt:lpstr>Deep network: SAM-VGG &amp; SAM-ResNet</vt:lpstr>
      <vt:lpstr>Metrics </vt:lpstr>
      <vt:lpstr>PowerPoint 演示文稿</vt:lpstr>
      <vt:lpstr>Metrics </vt:lpstr>
      <vt:lpstr>Metrics </vt:lpstr>
      <vt:lpstr>Assignment2 Requirements</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JL Han</cp:lastModifiedBy>
  <cp:revision>3257</cp:revision>
  <cp:lastPrinted>2018-05-29T14:21:34Z</cp:lastPrinted>
  <dcterms:created xsi:type="dcterms:W3CDTF">2016-04-20T02:59:17Z</dcterms:created>
  <dcterms:modified xsi:type="dcterms:W3CDTF">2023-11-20T06:30:33Z</dcterms:modified>
</cp:coreProperties>
</file>